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1"/>
  </p:notesMasterIdLst>
  <p:sldIdLst>
    <p:sldId id="256" r:id="rId2"/>
    <p:sldId id="434" r:id="rId3"/>
    <p:sldId id="273" r:id="rId4"/>
    <p:sldId id="259" r:id="rId5"/>
    <p:sldId id="260" r:id="rId6"/>
    <p:sldId id="261" r:id="rId7"/>
    <p:sldId id="418" r:id="rId8"/>
    <p:sldId id="338" r:id="rId9"/>
    <p:sldId id="290" r:id="rId10"/>
    <p:sldId id="340" r:id="rId11"/>
    <p:sldId id="344" r:id="rId12"/>
    <p:sldId id="342" r:id="rId13"/>
    <p:sldId id="343" r:id="rId14"/>
    <p:sldId id="349" r:id="rId15"/>
    <p:sldId id="351" r:id="rId16"/>
    <p:sldId id="352" r:id="rId17"/>
    <p:sldId id="353" r:id="rId18"/>
    <p:sldId id="355" r:id="rId19"/>
    <p:sldId id="364" r:id="rId20"/>
    <p:sldId id="356" r:id="rId21"/>
    <p:sldId id="357" r:id="rId22"/>
    <p:sldId id="459" r:id="rId23"/>
    <p:sldId id="359" r:id="rId24"/>
    <p:sldId id="427" r:id="rId25"/>
    <p:sldId id="428" r:id="rId26"/>
    <p:sldId id="360" r:id="rId27"/>
    <p:sldId id="429" r:id="rId28"/>
    <p:sldId id="430" r:id="rId29"/>
    <p:sldId id="363" r:id="rId30"/>
    <p:sldId id="460" r:id="rId31"/>
    <p:sldId id="362" r:id="rId32"/>
    <p:sldId id="365" r:id="rId33"/>
    <p:sldId id="367" r:id="rId34"/>
    <p:sldId id="368" r:id="rId35"/>
    <p:sldId id="369" r:id="rId36"/>
    <p:sldId id="370" r:id="rId37"/>
    <p:sldId id="373" r:id="rId38"/>
    <p:sldId id="376" r:id="rId39"/>
    <p:sldId id="456" r:id="rId40"/>
    <p:sldId id="377" r:id="rId41"/>
    <p:sldId id="375" r:id="rId42"/>
    <p:sldId id="457" r:id="rId43"/>
    <p:sldId id="458" r:id="rId44"/>
    <p:sldId id="404" r:id="rId45"/>
    <p:sldId id="406" r:id="rId46"/>
    <p:sldId id="436" r:id="rId47"/>
    <p:sldId id="410" r:id="rId48"/>
    <p:sldId id="433" r:id="rId49"/>
    <p:sldId id="380" r:id="rId50"/>
    <p:sldId id="382" r:id="rId51"/>
    <p:sldId id="420" r:id="rId52"/>
    <p:sldId id="383" r:id="rId53"/>
    <p:sldId id="395" r:id="rId54"/>
    <p:sldId id="390" r:id="rId55"/>
    <p:sldId id="407" r:id="rId56"/>
    <p:sldId id="384" r:id="rId57"/>
    <p:sldId id="385" r:id="rId58"/>
    <p:sldId id="386" r:id="rId59"/>
    <p:sldId id="387" r:id="rId60"/>
    <p:sldId id="391" r:id="rId61"/>
    <p:sldId id="393" r:id="rId62"/>
    <p:sldId id="394" r:id="rId63"/>
    <p:sldId id="408" r:id="rId64"/>
    <p:sldId id="431" r:id="rId65"/>
    <p:sldId id="409" r:id="rId66"/>
    <p:sldId id="451" r:id="rId67"/>
    <p:sldId id="452" r:id="rId68"/>
    <p:sldId id="437" r:id="rId69"/>
    <p:sldId id="438" r:id="rId70"/>
    <p:sldId id="439" r:id="rId71"/>
    <p:sldId id="454" r:id="rId72"/>
    <p:sldId id="440" r:id="rId73"/>
    <p:sldId id="441" r:id="rId74"/>
    <p:sldId id="442" r:id="rId75"/>
    <p:sldId id="444" r:id="rId76"/>
    <p:sldId id="445" r:id="rId77"/>
    <p:sldId id="455" r:id="rId78"/>
    <p:sldId id="446" r:id="rId79"/>
    <p:sldId id="461" r:id="rId80"/>
    <p:sldId id="453" r:id="rId81"/>
    <p:sldId id="449" r:id="rId82"/>
    <p:sldId id="450" r:id="rId83"/>
    <p:sldId id="462" r:id="rId84"/>
    <p:sldId id="466" r:id="rId85"/>
    <p:sldId id="465" r:id="rId86"/>
    <p:sldId id="467" r:id="rId87"/>
    <p:sldId id="469" r:id="rId88"/>
    <p:sldId id="468" r:id="rId89"/>
    <p:sldId id="470" r:id="rId90"/>
    <p:sldId id="464" r:id="rId91"/>
    <p:sldId id="471" r:id="rId92"/>
    <p:sldId id="472" r:id="rId93"/>
    <p:sldId id="447" r:id="rId94"/>
    <p:sldId id="448" r:id="rId95"/>
    <p:sldId id="421" r:id="rId96"/>
    <p:sldId id="424" r:id="rId97"/>
    <p:sldId id="422" r:id="rId98"/>
    <p:sldId id="432" r:id="rId99"/>
    <p:sldId id="425" r:id="rId10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416" userDrawn="1">
          <p15:clr>
            <a:srgbClr val="A4A3A4"/>
          </p15:clr>
        </p15:guide>
        <p15:guide id="2" pos="287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2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38" autoAdjust="0"/>
    <p:restoredTop sz="97363" autoAdjust="0"/>
  </p:normalViewPr>
  <p:slideViewPr>
    <p:cSldViewPr snapToGrid="0" snapToObjects="1" showGuides="1">
      <p:cViewPr varScale="1">
        <p:scale>
          <a:sx n="179" d="100"/>
          <a:sy n="179" d="100"/>
        </p:scale>
        <p:origin x="456" y="200"/>
      </p:cViewPr>
      <p:guideLst>
        <p:guide orient="horz" pos="1416"/>
        <p:guide pos="2879"/>
      </p:guideLst>
    </p:cSldViewPr>
  </p:slideViewPr>
  <p:outlineViewPr>
    <p:cViewPr>
      <p:scale>
        <a:sx n="33" d="100"/>
        <a:sy n="33" d="100"/>
      </p:scale>
      <p:origin x="0" y="-1008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notesMaster" Target="notesMasters/notesMaster1.xml"/><Relationship Id="rId102" Type="http://schemas.openxmlformats.org/officeDocument/2006/relationships/presProps" Target="presProps.xml"/><Relationship Id="rId103" Type="http://schemas.openxmlformats.org/officeDocument/2006/relationships/viewProps" Target="viewProps.xml"/><Relationship Id="rId104" Type="http://schemas.openxmlformats.org/officeDocument/2006/relationships/theme" Target="theme/theme1.xml"/><Relationship Id="rId10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00" Type="http://schemas.openxmlformats.org/officeDocument/2006/relationships/slide" Target="slides/slide99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/Relationships>
</file>

<file path=ppt/media/image1.tiff>
</file>

<file path=ppt/media/image2.jpe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193F8E-D44C-E748-896D-6CCDFE62C711}" type="datetimeFigureOut">
              <a:rPr lang="en-US" smtClean="0"/>
              <a:t>6/7/16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FA6627-5FF8-454A-801C-A45D955178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830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600" dirty="0" smtClean="0"/>
              <a:t>Even though WAITALL is semantically equivalent to loop of WAITs, an implementation may have to scan/choose whether to use an optimized plural implementation or have to split it out into a sequence of WAITs.</a:t>
            </a:r>
          </a:p>
          <a:p>
            <a:pPr algn="l"/>
            <a:endParaRPr lang="en-US" sz="1600" dirty="0" smtClean="0"/>
          </a:p>
          <a:p>
            <a:pPr algn="l"/>
            <a:r>
              <a:rPr lang="en-US" sz="1600" dirty="0" smtClean="0"/>
              <a:t>Plus: what does it mean if multiple sessions have different thread levels and we WAITALL on requests from them?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FA6627-5FF8-454A-801C-A45D955178EE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75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ysClr val="windowText" lastClr="000000"/>
                </a:solidFill>
              </a:rPr>
              <a:t>NOTE:</a:t>
            </a:r>
            <a:r>
              <a:rPr lang="en-US" baseline="0" dirty="0" smtClean="0">
                <a:solidFill>
                  <a:sysClr val="windowText" lastClr="000000"/>
                </a:solidFill>
              </a:rPr>
              <a:t> H</a:t>
            </a:r>
            <a:r>
              <a:rPr lang="en-US" dirty="0" smtClean="0">
                <a:solidFill>
                  <a:sysClr val="windowText" lastClr="000000"/>
                </a:solidFill>
              </a:rPr>
              <a:t>andle </a:t>
            </a:r>
            <a:r>
              <a:rPr lang="en-US" dirty="0" err="1" smtClean="0">
                <a:solidFill>
                  <a:sysClr val="windowText" lastClr="000000"/>
                </a:solidFill>
              </a:rPr>
              <a:t>xfer</a:t>
            </a:r>
            <a:r>
              <a:rPr lang="en-US" dirty="0" smtClean="0">
                <a:solidFill>
                  <a:sysClr val="windowText" lastClr="000000"/>
                </a:solidFill>
              </a:rPr>
              <a:t> functions need to be high performance, too.  We convinced ourselves that this is still implementable: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solidFill>
                <a:sysClr val="windowText" lastClr="000000"/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ysClr val="windowText" lastClr="000000"/>
                </a:solidFill>
              </a:rPr>
              <a:t>MPICH-like implementations: no issue.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ysClr val="windowText" lastClr="000000"/>
                </a:solidFill>
              </a:rPr>
              <a:t>OMPI-like implementation: can have an initial table that is all the pre-defined f2c lookups. Upon first user handle creation, </a:t>
            </a:r>
            <a:r>
              <a:rPr lang="en-US" dirty="0" err="1" smtClean="0">
                <a:solidFill>
                  <a:sysClr val="windowText" lastClr="000000"/>
                </a:solidFill>
              </a:rPr>
              <a:t>alloc</a:t>
            </a:r>
            <a:r>
              <a:rPr lang="en-US" dirty="0" smtClean="0">
                <a:solidFill>
                  <a:sysClr val="windowText" lastClr="000000"/>
                </a:solidFill>
              </a:rPr>
              <a:t> a new table (and re-</a:t>
            </a:r>
            <a:r>
              <a:rPr lang="en-US" dirty="0" err="1" smtClean="0">
                <a:solidFill>
                  <a:sysClr val="windowText" lastClr="000000"/>
                </a:solidFill>
              </a:rPr>
              <a:t>alloc</a:t>
            </a:r>
            <a:r>
              <a:rPr lang="en-US" dirty="0" smtClean="0">
                <a:solidFill>
                  <a:sysClr val="windowText" lastClr="000000"/>
                </a:solidFill>
              </a:rPr>
              <a:t> every time you need to grow after that).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FA6627-5FF8-454A-801C-A45D955178EE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471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077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949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4870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703" y="381003"/>
            <a:ext cx="8588861" cy="889415"/>
          </a:xfrm>
        </p:spPr>
        <p:txBody>
          <a:bodyPr vert="horz" lIns="89606" tIns="44804" rIns="83206" bIns="44804" rtlCol="0" anchor="b" anchorCtr="0">
            <a:noAutofit/>
          </a:bodyPr>
          <a:lstStyle>
            <a:lvl1pPr algn="l" defTabSz="64004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A5C7"/>
                    </a:gs>
                    <a:gs pos="44000">
                      <a:srgbClr val="00B0F0"/>
                    </a:gs>
                    <a:gs pos="100000">
                      <a:srgbClr val="00519A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29702" y="1344168"/>
            <a:ext cx="8578850" cy="4523232"/>
          </a:xfrm>
        </p:spPr>
        <p:txBody>
          <a:bodyPr>
            <a:noAutofit/>
          </a:bodyPr>
          <a:lstStyle>
            <a:lvl1pPr>
              <a:lnSpc>
                <a:spcPct val="95000"/>
              </a:lnSpc>
              <a:spcBef>
                <a:spcPts val="840"/>
              </a:spcBef>
              <a:defRPr sz="2200">
                <a:solidFill>
                  <a:srgbClr val="0E243E"/>
                </a:solidFill>
                <a:latin typeface="+mj-lt"/>
              </a:defRPr>
            </a:lvl1pPr>
            <a:lvl2pPr>
              <a:lnSpc>
                <a:spcPct val="95000"/>
              </a:lnSpc>
              <a:spcBef>
                <a:spcPts val="840"/>
              </a:spcBef>
              <a:defRPr>
                <a:solidFill>
                  <a:srgbClr val="0E243E"/>
                </a:solidFill>
                <a:latin typeface="+mj-lt"/>
              </a:defRPr>
            </a:lvl2pPr>
            <a:lvl3pPr>
              <a:spcBef>
                <a:spcPts val="840"/>
              </a:spcBef>
              <a:defRPr sz="1500">
                <a:solidFill>
                  <a:srgbClr val="0E243E"/>
                </a:solidFill>
                <a:latin typeface="+mj-lt"/>
              </a:defRPr>
            </a:lvl3pPr>
            <a:lvl4pPr>
              <a:spcBef>
                <a:spcPts val="840"/>
              </a:spcBef>
              <a:defRPr>
                <a:solidFill>
                  <a:srgbClr val="0E243E"/>
                </a:solidFill>
                <a:latin typeface="+mj-lt"/>
              </a:defRPr>
            </a:lvl4pPr>
            <a:lvl5pPr>
              <a:spcBef>
                <a:spcPts val="840"/>
              </a:spcBef>
              <a:defRPr>
                <a:solidFill>
                  <a:srgbClr val="0E243E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229702" y="6062120"/>
            <a:ext cx="8412480" cy="276999"/>
          </a:xfrm>
        </p:spPr>
        <p:txBody>
          <a:bodyPr vert="horz" wrap="square" lIns="91412" tIns="45707" rIns="91412" bIns="45707" rtlCol="0" anchor="b" anchorCtr="0">
            <a:noAutofit/>
          </a:bodyPr>
          <a:lstStyle>
            <a:lvl1pPr marL="0" indent="0" algn="l" defTabSz="804623">
              <a:lnSpc>
                <a:spcPct val="90000"/>
              </a:lnSpc>
              <a:spcBef>
                <a:spcPct val="50000"/>
              </a:spcBef>
              <a:buNone/>
              <a:defRPr lang="en-US" sz="1200" kern="1200" dirty="0" smtClean="0">
                <a:solidFill>
                  <a:srgbClr val="0E243E"/>
                </a:solidFill>
                <a:latin typeface="+mj-lt"/>
                <a:ea typeface="+mn-ea"/>
                <a:cs typeface="+mn-cs"/>
              </a:defRPr>
            </a:lvl1pPr>
            <a:lvl2pPr>
              <a:buFont typeface="Arial" pitchFamily="34" charset="0"/>
              <a:buNone/>
              <a:defRPr sz="1400"/>
            </a:lvl2pPr>
            <a:lvl3pPr>
              <a:buFont typeface="Arial" pitchFamily="34" charset="0"/>
              <a:buNone/>
              <a:defRPr sz="1400"/>
            </a:lvl3pPr>
            <a:lvl4pPr>
              <a:buFont typeface="Arial" pitchFamily="34" charset="0"/>
              <a:buNone/>
              <a:defRPr sz="1400"/>
            </a:lvl4pPr>
            <a:lvl5pPr>
              <a:buFont typeface="Arial" pitchFamily="34" charset="0"/>
              <a:buNone/>
              <a:defRPr sz="1400"/>
            </a:lvl5pPr>
          </a:lstStyle>
          <a:p>
            <a:pPr marL="228530" lvl="0" indent="-228530" algn="l" defTabSz="804623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tx1"/>
              </a:buClr>
              <a:buSzPct val="90000"/>
              <a:buFont typeface="Arial" pitchFamily="34" charset="0"/>
              <a:buNone/>
              <a:tabLst/>
            </a:pPr>
            <a:r>
              <a:rPr lang="en-US" dirty="0" smtClean="0"/>
              <a:t>Source: Placeholder for Notes Is 12 Points</a:t>
            </a:r>
          </a:p>
        </p:txBody>
      </p:sp>
    </p:spTree>
    <p:extLst>
      <p:ext uri="{BB962C8B-B14F-4D97-AF65-F5344CB8AC3E}">
        <p14:creationId xmlns:p14="http://schemas.microsoft.com/office/powerpoint/2010/main" val="115562610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ttom title_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9702" y="5635333"/>
            <a:ext cx="8558698" cy="633113"/>
          </a:xfrm>
        </p:spPr>
        <p:txBody>
          <a:bodyPr vert="horz" lIns="89606" tIns="44804" rIns="83206" bIns="44804" rtlCol="0" anchor="b" anchorCtr="0">
            <a:noAutofit/>
          </a:bodyPr>
          <a:lstStyle>
            <a:lvl1pPr algn="l" defTabSz="64004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kern="1200" spc="0" baseline="0" dirty="0">
                <a:gradFill>
                  <a:gsLst>
                    <a:gs pos="0">
                      <a:srgbClr val="00A5C7"/>
                    </a:gs>
                    <a:gs pos="44000">
                      <a:srgbClr val="00B0F0"/>
                    </a:gs>
                    <a:gs pos="100000">
                      <a:srgbClr val="00519A"/>
                    </a:gs>
                  </a:gsLst>
                  <a:lin ang="4800000" scaled="0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Slide Title Goes Here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9703" y="825500"/>
            <a:ext cx="4294673" cy="4419600"/>
          </a:xfrm>
        </p:spPr>
        <p:txBody>
          <a:bodyPr anchor="ctr" anchorCtr="0">
            <a:noAutofit/>
          </a:bodyPr>
          <a:lstStyle>
            <a:lvl1pPr marL="0" indent="0" algn="l" defTabSz="914127" rtl="0" eaLnBrk="1" latinLnBrk="0" hangingPunct="1">
              <a:lnSpc>
                <a:spcPct val="95000"/>
              </a:lnSpc>
              <a:spcBef>
                <a:spcPct val="0"/>
              </a:spcBef>
              <a:buFontTx/>
              <a:buNone/>
              <a:defRPr lang="en-US" sz="2400" b="0" kern="1200" spc="0" baseline="0" dirty="0" smtClean="0">
                <a:solidFill>
                  <a:srgbClr val="0E243E"/>
                </a:solidFill>
                <a:latin typeface="+mj-lt"/>
                <a:ea typeface="+mj-ea"/>
                <a:cs typeface="+mj-cs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Simple text goes here and can wrap to accommodate more lines of information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4648200" y="1115060"/>
            <a:ext cx="4114800" cy="384048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2" tIns="45707" rIns="91412" bIns="45707"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8" name="Picture Placeholder 30"/>
          <p:cNvSpPr>
            <a:spLocks noGrp="1"/>
          </p:cNvSpPr>
          <p:nvPr>
            <p:ph type="pic" sz="quarter" idx="11" hasCustomPrompt="1"/>
          </p:nvPr>
        </p:nvSpPr>
        <p:spPr>
          <a:xfrm>
            <a:off x="4648200" y="1115060"/>
            <a:ext cx="4114800" cy="3840480"/>
          </a:xfrm>
          <a:solidFill>
            <a:schemeClr val="bg1">
              <a:alpha val="30000"/>
            </a:schemeClr>
          </a:solidFill>
          <a:ln>
            <a:solidFill>
              <a:schemeClr val="bg2"/>
            </a:solidFill>
            <a:miter lim="800000"/>
          </a:ln>
          <a:effectLst>
            <a:outerShdw blurRad="190500" dist="1270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12" tIns="45707" rIns="91412" bIns="45707" rtlCol="0" anchor="ctr" anchorCtr="0">
            <a:noAutofit/>
          </a:bodyPr>
          <a:lstStyle>
            <a:lvl1pPr marL="228530" indent="-228530" algn="ctr" defTabSz="914127" rtl="0" eaLnBrk="1" latinLnBrk="0" hangingPunct="1">
              <a:lnSpc>
                <a:spcPct val="95000"/>
              </a:lnSpc>
              <a:spcBef>
                <a:spcPts val="1440"/>
              </a:spcBef>
              <a:buClr>
                <a:schemeClr val="tx1"/>
              </a:buClr>
              <a:buSzPct val="90000"/>
              <a:buFontTx/>
              <a:buNone/>
              <a:tabLst/>
              <a:defRPr lang="en-US" sz="2000" kern="120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 smtClean="0"/>
              <a:t>Insert photo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239345"/>
      </p:ext>
    </p:extLst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3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327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6773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63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682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453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562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416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99E59-EC3E-FB40-8490-5CCC3B043648}" type="datetimeFigureOut">
              <a:rPr lang="en-US" smtClean="0"/>
              <a:t>6/7/16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D9575D-D9DB-2940-90F4-7B5B1B81E5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45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to make MPI Awesome:</a:t>
            </a:r>
            <a:br>
              <a:rPr lang="en-US" dirty="0" smtClean="0"/>
            </a:br>
            <a:r>
              <a:rPr lang="en-US" dirty="0" smtClean="0"/>
              <a:t>MPI Sessions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8550" y="3893345"/>
            <a:ext cx="6943725" cy="188595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Follow-on to Jeff’s crazy thoughts discussed in Bordeaux</a:t>
            </a:r>
          </a:p>
          <a:p>
            <a:endParaRPr lang="en-US" dirty="0" smtClean="0"/>
          </a:p>
          <a:p>
            <a:r>
              <a:rPr lang="en-US" dirty="0" smtClean="0"/>
              <a:t>Random group of people who have been talking about this stuff:</a:t>
            </a:r>
          </a:p>
          <a:p>
            <a:r>
              <a:rPr lang="en-US" dirty="0" smtClean="0"/>
              <a:t>Wesley Bland, Ryan Grant, Dan Holmes, Kathryn </a:t>
            </a:r>
            <a:r>
              <a:rPr lang="en-US" dirty="0" err="1" smtClean="0"/>
              <a:t>Mohror</a:t>
            </a:r>
            <a:r>
              <a:rPr lang="en-US" dirty="0" smtClean="0"/>
              <a:t>,</a:t>
            </a:r>
            <a:br>
              <a:rPr lang="en-US" dirty="0" smtClean="0"/>
            </a:br>
            <a:r>
              <a:rPr lang="en-US" dirty="0" smtClean="0"/>
              <a:t>Martin Schulz, Anthony </a:t>
            </a:r>
            <a:r>
              <a:rPr lang="en-US" dirty="0" err="1" smtClean="0"/>
              <a:t>Skjellum</a:t>
            </a:r>
            <a:r>
              <a:rPr lang="en-US" dirty="0" smtClean="0"/>
              <a:t>, Jeff Squyres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5256862" y="1439698"/>
            <a:ext cx="665054" cy="830997"/>
            <a:chOff x="5256862" y="1439698"/>
            <a:chExt cx="665054" cy="830997"/>
          </a:xfrm>
        </p:grpSpPr>
        <p:sp>
          <p:nvSpPr>
            <p:cNvPr id="4" name="TextBox 3"/>
            <p:cNvSpPr txBox="1"/>
            <p:nvPr/>
          </p:nvSpPr>
          <p:spPr>
            <a:xfrm rot="11486230">
              <a:off x="5386449" y="1439698"/>
              <a:ext cx="40588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eworthy Light" charset="0"/>
                  <a:ea typeface="Noteworthy Light" charset="0"/>
                  <a:cs typeface="Noteworthy Light" charset="0"/>
                </a:rPr>
                <a:t>^</a:t>
              </a:r>
              <a:endParaRPr lang="en-US" sz="4800" dirty="0">
                <a:solidFill>
                  <a:schemeClr val="tx1">
                    <a:lumMod val="65000"/>
                    <a:lumOff val="35000"/>
                  </a:schemeClr>
                </a:solidFill>
                <a:latin typeface="Noteworthy Light" charset="0"/>
                <a:ea typeface="Noteworthy Light" charset="0"/>
                <a:cs typeface="Noteworthy Light" charset="0"/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 rot="556314">
              <a:off x="5256862" y="1806057"/>
              <a:ext cx="6650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eworthy Light" charset="0"/>
                  <a:ea typeface="Noteworthy Light" charset="0"/>
                  <a:cs typeface="Noteworthy Light" charset="0"/>
                </a:rPr>
                <a:t>more</a:t>
              </a:r>
              <a:endPara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Noteworthy Light" charset="0"/>
                <a:ea typeface="Noteworthy Light" charset="0"/>
                <a:cs typeface="Noteworthy Ligh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2329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D121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74081"/>
          <a:stretch/>
        </p:blipFill>
        <p:spPr>
          <a:xfrm>
            <a:off x="2115022" y="0"/>
            <a:ext cx="4877829" cy="177937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31658" y="1837038"/>
            <a:ext cx="4477508" cy="46166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KEEP</a:t>
            </a:r>
          </a:p>
          <a:p>
            <a:pPr algn="ctr"/>
            <a:r>
              <a:rPr lang="en-US" sz="5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CALM</a:t>
            </a:r>
          </a:p>
          <a:p>
            <a:pPr algn="ctr"/>
            <a:r>
              <a:rPr lang="en-US" sz="2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AND</a:t>
            </a:r>
          </a:p>
          <a:p>
            <a:pPr algn="ctr"/>
            <a:r>
              <a:rPr lang="en-US" sz="5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LISTEN TO</a:t>
            </a:r>
          </a:p>
          <a:p>
            <a:pPr algn="ctr"/>
            <a:r>
              <a:rPr lang="en-US" sz="5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THE </a:t>
            </a:r>
            <a:r>
              <a:rPr lang="en-US" sz="5400" b="1" u="sng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ENTIRE</a:t>
            </a:r>
          </a:p>
          <a:p>
            <a:pPr algn="ctr"/>
            <a:r>
              <a:rPr lang="en-US" sz="540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PROPOSAL</a:t>
            </a:r>
            <a:endParaRPr lang="en-US" sz="5400" dirty="0">
              <a:solidFill>
                <a:schemeClr val="bg1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276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concept: “session”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6703"/>
          </a:xfrm>
        </p:spPr>
        <p:txBody>
          <a:bodyPr>
            <a:normAutofit/>
          </a:bodyPr>
          <a:lstStyle/>
          <a:p>
            <a:r>
              <a:rPr lang="en-US" dirty="0" smtClean="0"/>
              <a:t>A local handle to the MPI library</a:t>
            </a:r>
          </a:p>
          <a:p>
            <a:pPr lvl="1"/>
            <a:r>
              <a:rPr lang="en-US" dirty="0" smtClean="0"/>
              <a:t>Implementation intent: lightweight / uses very few resources</a:t>
            </a:r>
          </a:p>
          <a:p>
            <a:pPr lvl="1"/>
            <a:r>
              <a:rPr lang="en-US" dirty="0" smtClean="0"/>
              <a:t>Can also cache some local state</a:t>
            </a:r>
          </a:p>
          <a:p>
            <a:r>
              <a:rPr lang="en-US" dirty="0" smtClean="0"/>
              <a:t>Can have multiple sessions in an MPI process</a:t>
            </a:r>
          </a:p>
          <a:p>
            <a:pPr lvl="1"/>
            <a:r>
              <a:rPr lang="en-US" dirty="0" err="1" smtClean="0"/>
              <a:t>MPI_Session_init</a:t>
            </a:r>
            <a:r>
              <a:rPr lang="en-US" dirty="0" smtClean="0"/>
              <a:t>(…, &amp;session);</a:t>
            </a:r>
          </a:p>
          <a:p>
            <a:pPr lvl="1"/>
            <a:r>
              <a:rPr lang="en-US" dirty="0" err="1" smtClean="0"/>
              <a:t>MPI_Session_finalize</a:t>
            </a:r>
            <a:r>
              <a:rPr lang="en-US" dirty="0" smtClean="0"/>
              <a:t>(…, &amp;session);</a:t>
            </a:r>
          </a:p>
          <a:p>
            <a:r>
              <a:rPr lang="en-US" dirty="0" smtClean="0"/>
              <a:t>Each session is a unit of isolation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Modified 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1181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 Session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5742" y="2171290"/>
            <a:ext cx="7480710" cy="421148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MPI Process</a:t>
            </a:r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/>
          </a:p>
        </p:txBody>
      </p:sp>
      <p:sp>
        <p:nvSpPr>
          <p:cNvPr id="6" name="Rounded Rectangle 5"/>
          <p:cNvSpPr/>
          <p:nvPr/>
        </p:nvSpPr>
        <p:spPr>
          <a:xfrm>
            <a:off x="1237227" y="3129932"/>
            <a:ext cx="3007033" cy="194187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ocean library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MPI_SESSION_INIT(…)</a:t>
            </a:r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863690" y="3129931"/>
            <a:ext cx="3007033" cy="1941871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atmosphere library</a:t>
            </a:r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MPI_SESSION_INIT(…)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237227" y="5260258"/>
            <a:ext cx="6633496" cy="100043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MPI library</a:t>
            </a:r>
          </a:p>
        </p:txBody>
      </p:sp>
    </p:spTree>
    <p:extLst>
      <p:ext uri="{BB962C8B-B14F-4D97-AF65-F5344CB8AC3E}">
        <p14:creationId xmlns:p14="http://schemas.microsoft.com/office/powerpoint/2010/main" val="2427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 Session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5742" y="2171290"/>
            <a:ext cx="7480710" cy="421148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MPI Process</a:t>
            </a:r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/>
          </a:p>
        </p:txBody>
      </p:sp>
      <p:sp>
        <p:nvSpPr>
          <p:cNvPr id="6" name="Rounded Rectangle 5"/>
          <p:cNvSpPr/>
          <p:nvPr/>
        </p:nvSpPr>
        <p:spPr>
          <a:xfrm>
            <a:off x="1237227" y="3129932"/>
            <a:ext cx="3007033" cy="194187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ocean library</a:t>
            </a:r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863690" y="3129931"/>
            <a:ext cx="3007033" cy="1941871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atmosphere library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237227" y="5260258"/>
            <a:ext cx="6633496" cy="100043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MPI library</a:t>
            </a:r>
          </a:p>
        </p:txBody>
      </p:sp>
      <p:sp>
        <p:nvSpPr>
          <p:cNvPr id="9" name="Rectangle 8"/>
          <p:cNvSpPr/>
          <p:nvPr/>
        </p:nvSpPr>
        <p:spPr>
          <a:xfrm>
            <a:off x="2580968" y="4391742"/>
            <a:ext cx="975032" cy="144206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ocean session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412661" y="4391742"/>
            <a:ext cx="975032" cy="1442064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atmos-phere</a:t>
            </a:r>
            <a:r>
              <a:rPr lang="en-US" dirty="0" smtClean="0"/>
              <a:t> session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27742" y="1466645"/>
            <a:ext cx="4403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Unique handles to the underlying MPI library</a:t>
            </a:r>
            <a:endParaRPr lang="en-US" dirty="0"/>
          </a:p>
        </p:txBody>
      </p:sp>
      <p:cxnSp>
        <p:nvCxnSpPr>
          <p:cNvPr id="11" name="Straight Arrow Connector 10"/>
          <p:cNvCxnSpPr>
            <a:endCxn id="9" idx="0"/>
          </p:cNvCxnSpPr>
          <p:nvPr/>
        </p:nvCxnSpPr>
        <p:spPr>
          <a:xfrm>
            <a:off x="1515806" y="1835977"/>
            <a:ext cx="1552678" cy="255576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endCxn id="10" idx="0"/>
          </p:cNvCxnSpPr>
          <p:nvPr/>
        </p:nvCxnSpPr>
        <p:spPr>
          <a:xfrm>
            <a:off x="4014839" y="1835977"/>
            <a:ext cx="1885338" cy="255576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Initialize / finalize a session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309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 smtClean="0"/>
              <a:t>MPI_Session_init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concurrency_required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smtClean="0"/>
              <a:t>*</a:t>
            </a:r>
            <a:r>
              <a:rPr lang="en-US" dirty="0" err="1" smtClean="0"/>
              <a:t>concurrency_provided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MPI_Info</a:t>
            </a:r>
            <a:r>
              <a:rPr lang="en-US" dirty="0" smtClean="0"/>
              <a:t> info,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IN </a:t>
            </a:r>
            <a:r>
              <a:rPr lang="en-US" dirty="0" err="1" smtClean="0">
                <a:solidFill>
                  <a:srgbClr val="000000"/>
                </a:solidFill>
              </a:rPr>
              <a:t>MPI_Errhandler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err="1" smtClean="0">
                <a:solidFill>
                  <a:srgbClr val="000000"/>
                </a:solidFill>
              </a:rPr>
              <a:t>errhandler</a:t>
            </a:r>
            <a:r>
              <a:rPr lang="en-US" dirty="0" smtClean="0">
                <a:solidFill>
                  <a:srgbClr val="000000"/>
                </a:solidFill>
              </a:rPr>
              <a:t>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MPI_Session</a:t>
            </a:r>
            <a:r>
              <a:rPr lang="en-US" dirty="0" smtClean="0"/>
              <a:t> *session)</a:t>
            </a:r>
          </a:p>
          <a:p>
            <a:endParaRPr lang="en-US" dirty="0" smtClean="0"/>
          </a:p>
          <a:p>
            <a:r>
              <a:rPr lang="en-US" dirty="0" err="1" smtClean="0"/>
              <a:t>MPI_Session_finalize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INOUT </a:t>
            </a:r>
            <a:r>
              <a:rPr lang="en-US" dirty="0" err="1" smtClean="0"/>
              <a:t>MPI_Session</a:t>
            </a:r>
            <a:r>
              <a:rPr lang="en-US" dirty="0" smtClean="0"/>
              <a:t> *session)</a:t>
            </a:r>
          </a:p>
          <a:p>
            <a:endParaRPr lang="en-US" dirty="0"/>
          </a:p>
          <a:p>
            <a:r>
              <a:rPr lang="en-US" dirty="0" smtClean="0"/>
              <a:t>Parameters described in next slides</a:t>
            </a:r>
            <a:r>
              <a:rPr lang="is-IS" dirty="0" smtClean="0"/>
              <a:t>…</a:t>
            </a:r>
            <a:endParaRPr lang="en-US" dirty="0" smtClean="0"/>
          </a:p>
        </p:txBody>
      </p:sp>
      <p:sp>
        <p:nvSpPr>
          <p:cNvPr id="5" name="Rectangle 4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Modified 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393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</a:t>
            </a:r>
            <a:r>
              <a:rPr lang="en-US" dirty="0" err="1" smtClean="0"/>
              <a:t>init</a:t>
            </a:r>
            <a:r>
              <a:rPr lang="en-US" dirty="0" smtClean="0"/>
              <a:t> </a:t>
            </a:r>
            <a:r>
              <a:rPr lang="en-US" dirty="0" err="1" smtClean="0"/>
              <a:t>params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Required / provided:</a:t>
            </a:r>
          </a:p>
          <a:p>
            <a:pPr lvl="1"/>
            <a:r>
              <a:rPr lang="en-US" dirty="0" smtClean="0"/>
              <a:t>MPI_NONCONCURRENT_SINGLE</a:t>
            </a:r>
          </a:p>
          <a:p>
            <a:pPr lvl="1"/>
            <a:r>
              <a:rPr lang="en-US" dirty="0" smtClean="0"/>
              <a:t>MPI_NONCONCURRENT_FUNNELED</a:t>
            </a:r>
          </a:p>
          <a:p>
            <a:pPr lvl="1"/>
            <a:r>
              <a:rPr lang="en-US" dirty="0" smtClean="0"/>
              <a:t>MPI_NONCONCURRENT_SERIALIZED</a:t>
            </a:r>
          </a:p>
          <a:p>
            <a:pPr lvl="1"/>
            <a:r>
              <a:rPr lang="en-US" dirty="0" smtClean="0"/>
              <a:t>MPI_CONCURRENT</a:t>
            </a:r>
          </a:p>
          <a:p>
            <a:r>
              <a:rPr lang="en-US" dirty="0" smtClean="0"/>
              <a:t>Info:</a:t>
            </a:r>
          </a:p>
          <a:p>
            <a:pPr lvl="1"/>
            <a:r>
              <a:rPr lang="en-US" dirty="0" smtClean="0"/>
              <a:t>Implementations may </a:t>
            </a:r>
            <a:r>
              <a:rPr lang="en-US" dirty="0" smtClean="0"/>
              <a:t>define some keys</a:t>
            </a:r>
            <a:endParaRPr lang="en-US" dirty="0" smtClean="0"/>
          </a:p>
          <a:p>
            <a:pPr lvl="1"/>
            <a:r>
              <a:rPr lang="en-US" dirty="0" smtClean="0"/>
              <a:t>MPI may define other keys here someday  </a:t>
            </a:r>
          </a:p>
          <a:p>
            <a:r>
              <a:rPr lang="en-US" dirty="0" err="1" smtClean="0"/>
              <a:t>Errhandler</a:t>
            </a:r>
            <a:r>
              <a:rPr lang="en-US" dirty="0" smtClean="0"/>
              <a:t>: to be invoked if MPI_SESSION_INIT errors</a:t>
            </a:r>
            <a:endParaRPr lang="en-US" dirty="0"/>
          </a:p>
          <a:p>
            <a:pPr lvl="1"/>
            <a:r>
              <a:rPr lang="en-US" dirty="0" smtClean="0"/>
              <a:t>Likely need a new type of </a:t>
            </a:r>
            <a:r>
              <a:rPr lang="en-US" dirty="0" err="1" smtClean="0"/>
              <a:t>errhandler</a:t>
            </a:r>
            <a:endParaRPr lang="en-US" dirty="0" smtClean="0"/>
          </a:p>
          <a:p>
            <a:pPr lvl="2"/>
            <a:r>
              <a:rPr lang="is-IS" dirty="0" smtClean="0"/>
              <a:t>…or a generic errhandler</a:t>
            </a:r>
          </a:p>
          <a:p>
            <a:pPr lvl="2"/>
            <a:r>
              <a:rPr lang="is-IS" dirty="0" smtClean="0"/>
              <a:t>FT working is discussing exactly this topic</a:t>
            </a:r>
          </a:p>
        </p:txBody>
      </p:sp>
      <p:sp>
        <p:nvSpPr>
          <p:cNvPr id="5" name="Rectangle 4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Modified 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125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MPI Session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35742" y="1744587"/>
            <a:ext cx="7480710" cy="4211484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MPI Process</a:t>
            </a:r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 smtClean="0"/>
          </a:p>
          <a:p>
            <a:pPr algn="ctr"/>
            <a:endParaRPr lang="en-US" sz="3200" dirty="0"/>
          </a:p>
          <a:p>
            <a:pPr algn="ctr"/>
            <a:endParaRPr lang="en-US" sz="3200" dirty="0"/>
          </a:p>
        </p:txBody>
      </p:sp>
      <p:sp>
        <p:nvSpPr>
          <p:cNvPr id="6" name="Rounded Rectangle 5"/>
          <p:cNvSpPr/>
          <p:nvPr/>
        </p:nvSpPr>
        <p:spPr>
          <a:xfrm>
            <a:off x="1237227" y="2703229"/>
            <a:ext cx="3007033" cy="194187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ocean library</a:t>
            </a:r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  <p:sp>
        <p:nvSpPr>
          <p:cNvPr id="7" name="Rounded Rectangle 6"/>
          <p:cNvSpPr/>
          <p:nvPr/>
        </p:nvSpPr>
        <p:spPr>
          <a:xfrm>
            <a:off x="4896466" y="2703228"/>
            <a:ext cx="3007033" cy="1941871"/>
          </a:xfrm>
          <a:prstGeom prst="round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r>
              <a:rPr lang="en-US" dirty="0" smtClean="0"/>
              <a:t>tmosphere library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1237227" y="4833555"/>
            <a:ext cx="6633496" cy="100043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MPI library</a:t>
            </a:r>
          </a:p>
        </p:txBody>
      </p:sp>
      <p:sp>
        <p:nvSpPr>
          <p:cNvPr id="9" name="Rectangle 8"/>
          <p:cNvSpPr/>
          <p:nvPr/>
        </p:nvSpPr>
        <p:spPr>
          <a:xfrm>
            <a:off x="2539891" y="3965039"/>
            <a:ext cx="1163602" cy="1713090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ocean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Errors return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412660" y="3965039"/>
            <a:ext cx="1150371" cy="1713090"/>
          </a:xfrm>
          <a:prstGeom prst="rect">
            <a:avLst/>
          </a:prstGeom>
          <a:ln>
            <a:solidFill>
              <a:srgbClr val="000000"/>
            </a:solidFill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atmos-phere</a:t>
            </a:r>
            <a:endParaRPr lang="en-US" dirty="0" smtClean="0"/>
          </a:p>
          <a:p>
            <a:pPr algn="ctr"/>
            <a:r>
              <a:rPr lang="en-US" dirty="0" smtClean="0">
                <a:solidFill>
                  <a:srgbClr val="000000"/>
                </a:solidFill>
              </a:rPr>
              <a:t>Errors abort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3479" y="3423626"/>
            <a:ext cx="7849418" cy="369332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Unique </a:t>
            </a:r>
            <a:r>
              <a:rPr lang="en-US" dirty="0" err="1" smtClean="0"/>
              <a:t>errhandlers</a:t>
            </a:r>
            <a:r>
              <a:rPr lang="en-US" dirty="0" smtClean="0"/>
              <a:t>, info, local state, etc.</a:t>
            </a:r>
            <a:endParaRPr lang="en-US" dirty="0"/>
          </a:p>
        </p:txBody>
      </p:sp>
      <p:cxnSp>
        <p:nvCxnSpPr>
          <p:cNvPr id="12" name="Curved Connector 11"/>
          <p:cNvCxnSpPr>
            <a:stCxn id="3" idx="2"/>
            <a:endCxn id="9" idx="3"/>
          </p:cNvCxnSpPr>
          <p:nvPr/>
        </p:nvCxnSpPr>
        <p:spPr>
          <a:xfrm rot="5400000">
            <a:off x="3611528" y="3884924"/>
            <a:ext cx="1028626" cy="844695"/>
          </a:xfrm>
          <a:prstGeom prst="curvedConnector2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3" idx="2"/>
            <a:endCxn id="10" idx="1"/>
          </p:cNvCxnSpPr>
          <p:nvPr/>
        </p:nvCxnSpPr>
        <p:spPr>
          <a:xfrm rot="16200000" flipH="1">
            <a:off x="4466111" y="3875035"/>
            <a:ext cx="1028626" cy="864472"/>
          </a:xfrm>
          <a:prstGeom prst="curvedConnector2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0973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Great. I have a session.</a:t>
            </a:r>
            <a:br>
              <a:rPr lang="en-US" dirty="0" smtClean="0"/>
            </a:br>
            <a:r>
              <a:rPr lang="en-US" dirty="0" smtClean="0"/>
              <a:t>Now what?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260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Fair warning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The MPI runtime has long-since been a bastard stepchild</a:t>
            </a:r>
          </a:p>
          <a:p>
            <a:pPr lvl="1"/>
            <a:r>
              <a:rPr lang="en-US" dirty="0" smtClean="0"/>
              <a:t>Barely acknowledged in the standard</a:t>
            </a:r>
          </a:p>
          <a:p>
            <a:pPr lvl="1"/>
            <a:r>
              <a:rPr lang="en-US" dirty="0" smtClean="0"/>
              <a:t>Mainly in the form of non-normative suggestions</a:t>
            </a:r>
          </a:p>
          <a:p>
            <a:endParaRPr lang="en-US" i="1" dirty="0" smtClean="0"/>
          </a:p>
          <a:p>
            <a:r>
              <a:rPr lang="en-US" i="1" dirty="0" smtClean="0"/>
              <a:t>It’s time to change that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3512" y="1521618"/>
            <a:ext cx="3143250" cy="4733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6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General scheme:</a:t>
            </a:r>
          </a:p>
          <a:p>
            <a:pPr lvl="1"/>
            <a:r>
              <a:rPr lang="en-US" dirty="0" smtClean="0"/>
              <a:t>Query the underlying run-time system</a:t>
            </a:r>
          </a:p>
          <a:p>
            <a:pPr lvl="2"/>
            <a:r>
              <a:rPr lang="en-US" dirty="0" smtClean="0"/>
              <a:t>Get a “set” of processes</a:t>
            </a:r>
          </a:p>
          <a:p>
            <a:pPr lvl="1"/>
            <a:r>
              <a:rPr lang="en-US" dirty="0" smtClean="0"/>
              <a:t>Determine the processes you want</a:t>
            </a:r>
          </a:p>
          <a:p>
            <a:pPr lvl="2"/>
            <a:r>
              <a:rPr lang="en-US" dirty="0" smtClean="0"/>
              <a:t>Create an </a:t>
            </a:r>
            <a:r>
              <a:rPr lang="en-US" dirty="0" err="1" smtClean="0"/>
              <a:t>MPI_Group</a:t>
            </a:r>
            <a:endParaRPr lang="en-US" dirty="0" smtClean="0"/>
          </a:p>
          <a:p>
            <a:pPr lvl="1"/>
            <a:r>
              <a:rPr lang="en-US" dirty="0" smtClean="0"/>
              <a:t>Create a communicator with just those processes</a:t>
            </a:r>
          </a:p>
          <a:p>
            <a:pPr lvl="2"/>
            <a:r>
              <a:rPr lang="en-US" dirty="0" smtClean="0"/>
              <a:t>Create an </a:t>
            </a:r>
            <a:r>
              <a:rPr lang="en-US" dirty="0" err="1" smtClean="0"/>
              <a:t>MPI_Comm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693789" y="2681532"/>
            <a:ext cx="2394408" cy="7309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Query runtime</a:t>
            </a:r>
            <a:br>
              <a:rPr lang="en-US" dirty="0" smtClean="0"/>
            </a:br>
            <a:r>
              <a:rPr lang="en-US" dirty="0" smtClean="0"/>
              <a:t>for set of processes</a:t>
            </a:r>
            <a:endParaRPr lang="en-US" dirty="0"/>
          </a:p>
        </p:txBody>
      </p:sp>
      <p:cxnSp>
        <p:nvCxnSpPr>
          <p:cNvPr id="7" name="Straight Arrow Connector 6"/>
          <p:cNvCxnSpPr>
            <a:stCxn id="5" idx="2"/>
            <a:endCxn id="16" idx="0"/>
          </p:cNvCxnSpPr>
          <p:nvPr/>
        </p:nvCxnSpPr>
        <p:spPr>
          <a:xfrm>
            <a:off x="6890993" y="3412501"/>
            <a:ext cx="0" cy="4647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16" idx="2"/>
            <a:endCxn id="19" idx="0"/>
          </p:cNvCxnSpPr>
          <p:nvPr/>
        </p:nvCxnSpPr>
        <p:spPr>
          <a:xfrm>
            <a:off x="6890993" y="4608246"/>
            <a:ext cx="0" cy="47134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693789" y="3877277"/>
            <a:ext cx="2394408" cy="7309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MPI_Group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5693789" y="5079586"/>
            <a:ext cx="2394408" cy="7309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MPI_Comm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5693789" y="1434252"/>
            <a:ext cx="2394408" cy="7309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MPI_Session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21" idx="2"/>
            <a:endCxn id="5" idx="0"/>
          </p:cNvCxnSpPr>
          <p:nvPr/>
        </p:nvCxnSpPr>
        <p:spPr>
          <a:xfrm>
            <a:off x="6890993" y="2165221"/>
            <a:ext cx="0" cy="5163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New 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62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Still TBD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36244"/>
            <a:ext cx="8229600" cy="5521756"/>
          </a:xfrm>
        </p:spPr>
        <p:txBody>
          <a:bodyPr>
            <a:normAutofit/>
          </a:bodyPr>
          <a:lstStyle/>
          <a:p>
            <a:r>
              <a:rPr lang="en-US" dirty="0" smtClean="0"/>
              <a:t>If thread level is per-session: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ight need a few more always-thread-safe APIs</a:t>
            </a:r>
          </a:p>
          <a:p>
            <a:pPr lvl="1"/>
            <a:r>
              <a:rPr lang="en-US" dirty="0" smtClean="0"/>
              <a:t>Can </a:t>
            </a:r>
            <a:r>
              <a:rPr lang="en-US" dirty="0" err="1" smtClean="0"/>
              <a:t>implmentation</a:t>
            </a:r>
            <a:r>
              <a:rPr lang="en-US" dirty="0" smtClean="0"/>
              <a:t> load </a:t>
            </a:r>
            <a:r>
              <a:rPr lang="en-US" dirty="0" smtClean="0"/>
              <a:t>two versions of MPI lib to effect this?</a:t>
            </a:r>
          </a:p>
          <a:p>
            <a:r>
              <a:rPr lang="is-IS" dirty="0" smtClean="0"/>
              <a:t>What is the exact definition of shrink / grow?</a:t>
            </a:r>
          </a:p>
          <a:p>
            <a:r>
              <a:rPr lang="is-IS" dirty="0" smtClean="0"/>
              <a:t>How do tools figure into this?</a:t>
            </a:r>
          </a:p>
        </p:txBody>
      </p:sp>
    </p:spTree>
    <p:extLst>
      <p:ext uri="{BB962C8B-B14F-4D97-AF65-F5344CB8AC3E}">
        <p14:creationId xmlns:p14="http://schemas.microsoft.com/office/powerpoint/2010/main" val="1165256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Runtime 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Expose 2 concepts to MPI from the runtime: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</a:t>
            </a:r>
            <a:r>
              <a:rPr lang="en-US" dirty="0" smtClean="0"/>
              <a:t>tatic sets of processes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Each set caches (</a:t>
            </a:r>
            <a:r>
              <a:rPr lang="en-US" dirty="0" err="1" smtClean="0"/>
              <a:t>key,value</a:t>
            </a:r>
            <a:r>
              <a:rPr lang="en-US" dirty="0" smtClean="0"/>
              <a:t>) string tuples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984182" y="3431358"/>
            <a:ext cx="5172462" cy="3126604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These slides only discuss </a:t>
            </a:r>
            <a:r>
              <a:rPr lang="en-US" i="1" u="sng" dirty="0" smtClean="0">
                <a:solidFill>
                  <a:schemeClr val="tx1"/>
                </a:solidFill>
              </a:rPr>
              <a:t>static</a:t>
            </a:r>
            <a:r>
              <a:rPr lang="en-US" dirty="0" smtClean="0">
                <a:solidFill>
                  <a:schemeClr val="tx1"/>
                </a:solidFill>
              </a:rPr>
              <a:t> sets</a:t>
            </a:r>
            <a:br>
              <a:rPr lang="en-US" dirty="0" smtClean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(unchanged for the life of the process).</a:t>
            </a:r>
          </a:p>
          <a:p>
            <a:pPr algn="ctr"/>
            <a:endParaRPr lang="en-US" dirty="0" smtClean="0">
              <a:solidFill>
                <a:schemeClr val="tx1"/>
              </a:solidFill>
            </a:endParaRP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Note that having </a:t>
            </a:r>
            <a:r>
              <a:rPr lang="en-US" i="1" u="sng" dirty="0" smtClean="0">
                <a:solidFill>
                  <a:schemeClr val="tx1"/>
                </a:solidFill>
              </a:rPr>
              <a:t>dynamic</a:t>
            </a:r>
            <a:r>
              <a:rPr lang="en-US" dirty="0" smtClean="0">
                <a:solidFill>
                  <a:schemeClr val="tx1"/>
                </a:solidFill>
              </a:rPr>
              <a:t> sets – where the membership can change over time – adds considerable complexity, and we have been unable to come up with a solid use case.  Instead, we need to make sure that creation and destruction of static sets can be optimized (e.g., to support periodic growing and shrinking of jobs by adding/removing processes in an orderly fashion).</a:t>
            </a:r>
          </a:p>
        </p:txBody>
      </p:sp>
      <p:sp>
        <p:nvSpPr>
          <p:cNvPr id="6" name="Rectangle 5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Modified 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257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sets of 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Two sets are mandated to exist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 set of processes effectively equivalent to the processes in MPI-3.1’s MPI_COMM_WORLD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A set containing only a single process</a:t>
            </a:r>
          </a:p>
          <a:p>
            <a:r>
              <a:rPr lang="en-US" dirty="0" smtClean="0"/>
              <a:t>Sets are identified by string name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mpi</a:t>
            </a:r>
            <a:r>
              <a:rPr lang="en-US" dirty="0" smtClean="0"/>
              <a:t>://WORLD”: refers to set #1, above</a:t>
            </a:r>
          </a:p>
          <a:p>
            <a:pPr lvl="1"/>
            <a:r>
              <a:rPr lang="en-US" dirty="0" smtClean="0"/>
              <a:t>“</a:t>
            </a:r>
            <a:r>
              <a:rPr lang="en-US" dirty="0" err="1" smtClean="0"/>
              <a:t>mpi</a:t>
            </a:r>
            <a:r>
              <a:rPr lang="en-US" dirty="0" smtClean="0"/>
              <a:t>://SELF”: refers to set #2, above</a:t>
            </a:r>
          </a:p>
          <a:p>
            <a:r>
              <a:rPr lang="en-US" dirty="0" smtClean="0"/>
              <a:t>By definition, processes will </a:t>
            </a:r>
            <a:r>
              <a:rPr lang="en-US" dirty="0"/>
              <a:t>be in more than one </a:t>
            </a:r>
            <a:r>
              <a:rPr lang="en-US" dirty="0" smtClean="0"/>
              <a:t>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602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sets of processes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/>
          </a:bodyPr>
          <a:lstStyle/>
          <a:p>
            <a:r>
              <a:rPr lang="en-US" dirty="0" smtClean="0"/>
              <a:t>Other sets can be defined and named by the system:</a:t>
            </a:r>
          </a:p>
          <a:p>
            <a:pPr lvl="1"/>
            <a:r>
              <a:rPr lang="en-US" dirty="0" smtClean="0"/>
              <a:t>“location://rack/19”</a:t>
            </a:r>
          </a:p>
          <a:p>
            <a:pPr lvl="1"/>
            <a:r>
              <a:rPr lang="en-US" dirty="0" smtClean="0"/>
              <a:t>“network://leaf-switch/37”</a:t>
            </a:r>
          </a:p>
          <a:p>
            <a:pPr lvl="1"/>
            <a:r>
              <a:rPr lang="en-US" dirty="0" smtClean="0"/>
              <a:t>“arch://x86_64”</a:t>
            </a:r>
          </a:p>
          <a:p>
            <a:pPr lvl="1"/>
            <a:r>
              <a:rPr lang="en-US" dirty="0" smtClean="0"/>
              <a:t>“job://12942”</a:t>
            </a:r>
          </a:p>
          <a:p>
            <a:pPr lvl="1"/>
            <a:r>
              <a:rPr lang="is-IS" dirty="0" smtClean="0"/>
              <a:t>… etc.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5635110" y="2623665"/>
            <a:ext cx="2928937" cy="143589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These names are implementation-dependent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2368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4335505" y="-11851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843166" y="3573786"/>
            <a:ext cx="1506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</a:t>
            </a:r>
            <a:r>
              <a:rPr lang="en-US" dirty="0" err="1" smtClean="0">
                <a:solidFill>
                  <a:srgbClr val="FF0000"/>
                </a:solidFill>
              </a:rPr>
              <a:t>pi</a:t>
            </a:r>
            <a:r>
              <a:rPr lang="en-US" dirty="0" smtClean="0">
                <a:solidFill>
                  <a:srgbClr val="FF0000"/>
                </a:solidFill>
              </a:rPr>
              <a:t>://WORLD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81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4335505" y="-11851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843166" y="3573786"/>
            <a:ext cx="1506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</a:t>
            </a:r>
            <a:r>
              <a:rPr lang="en-US" dirty="0" err="1" smtClean="0">
                <a:solidFill>
                  <a:srgbClr val="FF0000"/>
                </a:solidFill>
              </a:rPr>
              <a:t>pi</a:t>
            </a:r>
            <a:r>
              <a:rPr lang="en-US" dirty="0" smtClean="0">
                <a:solidFill>
                  <a:srgbClr val="FF0000"/>
                </a:solidFill>
              </a:rPr>
              <a:t>://WORLD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Left Brace 15"/>
          <p:cNvSpPr/>
          <p:nvPr/>
        </p:nvSpPr>
        <p:spPr>
          <a:xfrm rot="5400000">
            <a:off x="4327646" y="-886973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819152" y="2598511"/>
            <a:ext cx="1516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arch://x86_64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432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4335505" y="-11851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843166" y="3573786"/>
            <a:ext cx="1506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</a:t>
            </a:r>
            <a:r>
              <a:rPr lang="en-US" dirty="0" err="1" smtClean="0">
                <a:solidFill>
                  <a:srgbClr val="FF0000"/>
                </a:solidFill>
              </a:rPr>
              <a:t>pi</a:t>
            </a:r>
            <a:r>
              <a:rPr lang="en-US" dirty="0" smtClean="0">
                <a:solidFill>
                  <a:srgbClr val="FF0000"/>
                </a:solidFill>
              </a:rPr>
              <a:t>://WORLD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Left Brace 15"/>
          <p:cNvSpPr/>
          <p:nvPr/>
        </p:nvSpPr>
        <p:spPr>
          <a:xfrm rot="5400000">
            <a:off x="4327646" y="-886973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915425" y="1657780"/>
            <a:ext cx="1309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j</a:t>
            </a:r>
            <a:r>
              <a:rPr lang="en-US" dirty="0" smtClean="0">
                <a:solidFill>
                  <a:srgbClr val="FF0000"/>
                </a:solidFill>
              </a:rPr>
              <a:t>ob://12942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819152" y="2598511"/>
            <a:ext cx="15167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arch://x86_64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Left Brace 18"/>
          <p:cNvSpPr/>
          <p:nvPr/>
        </p:nvSpPr>
        <p:spPr>
          <a:xfrm rot="5400000">
            <a:off x="4319906" y="-1801034"/>
            <a:ext cx="504188" cy="8383810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9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545675" y="3777979"/>
            <a:ext cx="504188" cy="804149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96838" y="3263886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</a:t>
            </a:r>
            <a:r>
              <a:rPr lang="en-US" dirty="0" err="1" smtClean="0">
                <a:solidFill>
                  <a:srgbClr val="FF0000"/>
                </a:solidFill>
              </a:rPr>
              <a:t>pi</a:t>
            </a:r>
            <a:r>
              <a:rPr lang="en-US" dirty="0" smtClean="0">
                <a:solidFill>
                  <a:srgbClr val="FF0000"/>
                </a:solidFill>
              </a:rPr>
              <a:t>://SELF</a:t>
            </a:r>
          </a:p>
        </p:txBody>
      </p:sp>
      <p:sp>
        <p:nvSpPr>
          <p:cNvPr id="16" name="Left Brace 15"/>
          <p:cNvSpPr/>
          <p:nvPr/>
        </p:nvSpPr>
        <p:spPr>
          <a:xfrm rot="5400000">
            <a:off x="3072228" y="3777979"/>
            <a:ext cx="504188" cy="804149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723390" y="3263886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mpi</a:t>
            </a:r>
            <a:r>
              <a:rPr lang="en-US" dirty="0">
                <a:solidFill>
                  <a:srgbClr val="FF0000"/>
                </a:solidFill>
              </a:rPr>
              <a:t>://</a:t>
            </a:r>
            <a:r>
              <a:rPr lang="en-US" dirty="0" smtClean="0">
                <a:solidFill>
                  <a:srgbClr val="FF0000"/>
                </a:solidFill>
              </a:rPr>
              <a:t>SELF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Left Brace 17"/>
          <p:cNvSpPr/>
          <p:nvPr/>
        </p:nvSpPr>
        <p:spPr>
          <a:xfrm rot="5400000">
            <a:off x="5598781" y="3777979"/>
            <a:ext cx="504188" cy="804149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5249943" y="3263886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mpi</a:t>
            </a:r>
            <a:r>
              <a:rPr lang="en-US" dirty="0">
                <a:solidFill>
                  <a:srgbClr val="FF0000"/>
                </a:solidFill>
              </a:rPr>
              <a:t>://</a:t>
            </a:r>
            <a:r>
              <a:rPr lang="en-US" dirty="0" smtClean="0">
                <a:solidFill>
                  <a:srgbClr val="FF0000"/>
                </a:solidFill>
              </a:rPr>
              <a:t>SELF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Left Brace 19"/>
          <p:cNvSpPr/>
          <p:nvPr/>
        </p:nvSpPr>
        <p:spPr>
          <a:xfrm rot="5400000">
            <a:off x="8125334" y="3777979"/>
            <a:ext cx="504188" cy="804149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7776496" y="3263886"/>
            <a:ext cx="1207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rgbClr val="FF0000"/>
                </a:solidFill>
              </a:rPr>
              <a:t>mpi</a:t>
            </a:r>
            <a:r>
              <a:rPr lang="en-US" dirty="0">
                <a:solidFill>
                  <a:srgbClr val="FF0000"/>
                </a:solidFill>
              </a:rPr>
              <a:t>://</a:t>
            </a:r>
            <a:r>
              <a:rPr lang="en-US" dirty="0" smtClean="0">
                <a:solidFill>
                  <a:srgbClr val="FF0000"/>
                </a:solidFill>
              </a:rPr>
              <a:t>SELF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53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1808952" y="2514702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081325" y="3558627"/>
            <a:ext cx="1981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location://rack/self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Left Brace 15"/>
          <p:cNvSpPr/>
          <p:nvPr/>
        </p:nvSpPr>
        <p:spPr>
          <a:xfrm rot="5400000">
            <a:off x="6874058" y="2514702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137004" y="3558627"/>
            <a:ext cx="1981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location://rack/self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190788" y="2582738"/>
            <a:ext cx="18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location://rack/17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Left Brace 17"/>
          <p:cNvSpPr/>
          <p:nvPr/>
        </p:nvSpPr>
        <p:spPr>
          <a:xfrm rot="5400000">
            <a:off x="1870458" y="1641180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6194390" y="2582738"/>
            <a:ext cx="18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location://rack/23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Left Brace 19"/>
          <p:cNvSpPr/>
          <p:nvPr/>
        </p:nvSpPr>
        <p:spPr>
          <a:xfrm rot="5400000">
            <a:off x="6874060" y="1641180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8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sets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395695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922249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448803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975357" y="4543814"/>
            <a:ext cx="804148" cy="72113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3172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0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575254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1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08189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2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646700" y="5264953"/>
            <a:ext cx="149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MPI process 3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5400000">
            <a:off x="1808952" y="2514702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373393" y="3558627"/>
            <a:ext cx="1397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</a:t>
            </a:r>
            <a:r>
              <a:rPr lang="en-US" dirty="0" smtClean="0">
                <a:solidFill>
                  <a:srgbClr val="FF0000"/>
                </a:solidFill>
              </a:rPr>
              <a:t>ser://ocean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6" name="Left Brace 15"/>
          <p:cNvSpPr/>
          <p:nvPr/>
        </p:nvSpPr>
        <p:spPr>
          <a:xfrm rot="5400000">
            <a:off x="6874058" y="2514702"/>
            <a:ext cx="504188" cy="3330703"/>
          </a:xfrm>
          <a:prstGeom prst="leftBrace">
            <a:avLst>
              <a:gd name="adj1" fmla="val 53903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6146399" y="3558627"/>
            <a:ext cx="1962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u</a:t>
            </a:r>
            <a:r>
              <a:rPr lang="en-US" dirty="0" smtClean="0">
                <a:solidFill>
                  <a:srgbClr val="FF0000"/>
                </a:solidFill>
              </a:rPr>
              <a:t>ser://atmosphere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7005" y="1962663"/>
            <a:ext cx="903324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mpiexec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\</a:t>
            </a:r>
          </a:p>
          <a:p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  --np 2 --set user://ocean      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ocean.exe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: \</a:t>
            </a:r>
          </a:p>
          <a:p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  --np 2 --set user://atmosphere 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atmosphere.exe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02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Querying the run-time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600200"/>
            <a:ext cx="4436269" cy="4525963"/>
          </a:xfrm>
        </p:spPr>
        <p:txBody>
          <a:bodyPr/>
          <a:lstStyle/>
          <a:p>
            <a:r>
              <a:rPr lang="en-US" dirty="0" err="1" smtClean="0"/>
              <a:t>MPI_Session_get_names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MPI_Session</a:t>
            </a:r>
            <a:r>
              <a:rPr lang="en-US" dirty="0" smtClean="0"/>
              <a:t> session,</a:t>
            </a:r>
          </a:p>
          <a:p>
            <a:pPr lvl="1"/>
            <a:r>
              <a:rPr lang="en-US" dirty="0" smtClean="0"/>
              <a:t>OUT char **</a:t>
            </a:r>
            <a:r>
              <a:rPr lang="en-US" dirty="0" err="1" smtClean="0"/>
              <a:t>set_names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Returns </a:t>
            </a:r>
            <a:r>
              <a:rPr lang="en-US" dirty="0" err="1" smtClean="0"/>
              <a:t>argv</a:t>
            </a:r>
            <a:r>
              <a:rPr lang="en-US" dirty="0" smtClean="0"/>
              <a:t>-style list of \0-terminated names for which this process is a member</a:t>
            </a:r>
          </a:p>
          <a:p>
            <a:pPr lvl="1"/>
            <a:r>
              <a:rPr lang="en-US" dirty="0" smtClean="0"/>
              <a:t>Must be freed by caller</a:t>
            </a: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783005"/>
              </p:ext>
            </p:extLst>
          </p:nvPr>
        </p:nvGraphicFramePr>
        <p:xfrm>
          <a:off x="4943475" y="2165509"/>
          <a:ext cx="3864769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4769"/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 smtClean="0"/>
                        <a:t>Example </a:t>
                      </a:r>
                      <a:r>
                        <a:rPr lang="en-US" baseline="0" dirty="0" smtClean="0"/>
                        <a:t>list of set names returned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mpi</a:t>
                      </a:r>
                      <a:r>
                        <a:rPr lang="en-US" dirty="0" smtClean="0"/>
                        <a:t>://WORLD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mpi</a:t>
                      </a:r>
                      <a:r>
                        <a:rPr lang="en-US" dirty="0" smtClean="0"/>
                        <a:t>://SELF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arch://x86_64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location://rack/17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job://12942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user://ocean</a:t>
                      </a: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Modified 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943475" y="5021977"/>
            <a:ext cx="3164681" cy="1686004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Per next slide, perhaps it is useful to get names for sets to which you do not belong</a:t>
            </a:r>
            <a:r>
              <a:rPr lang="is-IS" dirty="0" smtClean="0">
                <a:solidFill>
                  <a:sysClr val="windowText" lastClr="000000"/>
                </a:solidFill>
              </a:rPr>
              <a:t>…?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7854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want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Any thread (e.g., library) can use MPI any time it wants</a:t>
            </a:r>
          </a:p>
          <a:p>
            <a:r>
              <a:rPr lang="en-US" sz="2400" dirty="0" smtClean="0"/>
              <a:t>But still be able to totally clean up MPI if/when desired</a:t>
            </a:r>
          </a:p>
          <a:p>
            <a:r>
              <a:rPr lang="en-US" sz="2400" dirty="0" smtClean="0"/>
              <a:t>New parameters to initialize the MPI API</a:t>
            </a:r>
            <a:endParaRPr lang="en-US" sz="2400" dirty="0"/>
          </a:p>
        </p:txBody>
      </p:sp>
      <p:sp>
        <p:nvSpPr>
          <p:cNvPr id="5" name="Rounded Rectangle 4"/>
          <p:cNvSpPr/>
          <p:nvPr/>
        </p:nvSpPr>
        <p:spPr>
          <a:xfrm>
            <a:off x="667344" y="2959422"/>
            <a:ext cx="7772400" cy="3708400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5" tIns="45718" rIns="91435" bIns="45718" spcCol="0" rtlCol="0" anchor="ctr"/>
          <a:lstStyle/>
          <a:p>
            <a:pPr algn="ctr"/>
            <a:r>
              <a:rPr lang="en-US" sz="3600" dirty="0"/>
              <a:t>MPI Process</a:t>
            </a:r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endParaRPr lang="en-US" sz="3600" dirty="0"/>
          </a:p>
          <a:p>
            <a:pPr algn="ctr"/>
            <a:endParaRPr 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2496144" y="3887892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ysClr val="windowText" lastClr="000000"/>
                </a:solidFill>
                <a:latin typeface="Courier"/>
                <a:cs typeface="Courier"/>
              </a:rPr>
              <a:t>// Library 1</a:t>
            </a:r>
          </a:p>
          <a:p>
            <a:r>
              <a:rPr lang="en-US" dirty="0" err="1" smtClean="0">
                <a:solidFill>
                  <a:sysClr val="windowText" lastClr="000000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ysClr val="windowText" lastClr="000000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ysClr val="windowText" lastClr="000000"/>
              </a:solidFill>
              <a:latin typeface="Courier"/>
              <a:cs typeface="Courier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88072" y="387896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"/>
                <a:cs typeface="Courier"/>
              </a:rPr>
              <a:t>// Library 2</a:t>
            </a:r>
          </a:p>
          <a:p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"/>
                <a:cs typeface="Courier"/>
              </a:rPr>
              <a:t>MPI_Init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urier"/>
                <a:cs typeface="Courier"/>
              </a:rPr>
              <a:t>(…);</a:t>
            </a:r>
            <a:endParaRPr lang="en-US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urier"/>
              <a:cs typeface="Courier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34144" y="47628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3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467944" y="46866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4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15344" y="56772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5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229944" y="55248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6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200744" y="58296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7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648544" y="52200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8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05469" y="4102423"/>
            <a:ext cx="1846920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9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020144" y="4229423"/>
            <a:ext cx="1985442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10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715469" y="5245423"/>
            <a:ext cx="1985442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11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91844" y="3721423"/>
            <a:ext cx="1985442" cy="64632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// Library 12</a:t>
            </a:r>
          </a:p>
          <a:p>
            <a:r>
              <a:rPr lang="en-US" dirty="0" err="1" smtClean="0">
                <a:solidFill>
                  <a:srgbClr val="0E233E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rgbClr val="0E233E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rgbClr val="0E233E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935918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587" y="0"/>
            <a:ext cx="9144000" cy="685800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questions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smtClean="0"/>
              <a:t>Can we support getting names for sets to which you do not belong?</a:t>
            </a:r>
          </a:p>
          <a:p>
            <a:r>
              <a:rPr lang="en-US" dirty="0" smtClean="0"/>
              <a:t>May </a:t>
            </a:r>
            <a:r>
              <a:rPr lang="en-US" dirty="0" smtClean="0"/>
              <a:t>not be onerous to have a universal naming mechanism</a:t>
            </a:r>
          </a:p>
          <a:p>
            <a:pPr lvl="1"/>
            <a:r>
              <a:rPr lang="en-US" dirty="0" smtClean="0"/>
              <a:t>Maybe hierarchal --&gt; do we need namespaces?</a:t>
            </a:r>
          </a:p>
          <a:p>
            <a:pPr lvl="1"/>
            <a:r>
              <a:rPr lang="en-US" dirty="0" smtClean="0"/>
              <a:t>Maybe </a:t>
            </a:r>
            <a:r>
              <a:rPr lang="en-US" dirty="0" err="1" smtClean="0"/>
              <a:t>regexp</a:t>
            </a:r>
            <a:r>
              <a:rPr lang="en-US" dirty="0" smtClean="0"/>
              <a:t>-able</a:t>
            </a:r>
            <a:endParaRPr lang="is-IS" dirty="0" smtClean="0"/>
          </a:p>
          <a:p>
            <a:pPr lvl="1"/>
            <a:r>
              <a:rPr lang="is-IS" dirty="0" smtClean="0"/>
              <a:t>Could potentially map to existing systems like DNS, LDAP, ...?</a:t>
            </a:r>
          </a:p>
          <a:p>
            <a:pPr lvl="1"/>
            <a:r>
              <a:rPr lang="is-IS" dirty="0" smtClean="0"/>
              <a:t>Set name lookup not performance critical</a:t>
            </a:r>
            <a:endParaRPr lang="en-US" dirty="0" smtClean="0"/>
          </a:p>
          <a:p>
            <a:r>
              <a:rPr lang="en-US" dirty="0" smtClean="0"/>
              <a:t>Need the ability to have system policies about who can query for what</a:t>
            </a:r>
          </a:p>
          <a:p>
            <a:pPr lvl="1"/>
            <a:r>
              <a:rPr lang="en-US" dirty="0" smtClean="0"/>
              <a:t>MPI does not want to be in the security business</a:t>
            </a:r>
          </a:p>
          <a:p>
            <a:pPr lvl="1"/>
            <a:r>
              <a:rPr lang="en-US" dirty="0" smtClean="0"/>
              <a:t>Want to be able to have a back-end system that does these things</a:t>
            </a:r>
          </a:p>
          <a:p>
            <a:r>
              <a:rPr lang="en-US" dirty="0" smtClean="0"/>
              <a:t>Still have the ”unique set name” issue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.g., how does process X refer to process Y’s </a:t>
            </a:r>
            <a:r>
              <a:rPr lang="en-US" dirty="0" err="1" smtClean="0"/>
              <a:t>mpi</a:t>
            </a:r>
            <a:r>
              <a:rPr lang="en-US" dirty="0" smtClean="0"/>
              <a:t>://SELF?</a:t>
            </a:r>
          </a:p>
          <a:p>
            <a:pPr lvl="1"/>
            <a:r>
              <a:rPr lang="is-IS" dirty="0" smtClean="0"/>
              <a:t>…maybe it can’t?</a:t>
            </a:r>
            <a:endParaRPr lang="en-US" dirty="0" smtClean="0"/>
          </a:p>
          <a:p>
            <a:r>
              <a:rPr lang="en-US" dirty="0" smtClean="0">
                <a:solidFill>
                  <a:sysClr val="windowText" lastClr="000000"/>
                </a:solidFill>
              </a:rPr>
              <a:t>Idea: *my</a:t>
            </a:r>
            <a:r>
              <a:rPr lang="en-US" dirty="0">
                <a:solidFill>
                  <a:sysClr val="windowText" lastClr="000000"/>
                </a:solidFill>
              </a:rPr>
              <a:t>* set names are private until I explicitly publish them with a unique name (mechanism for uniqueness TBD</a:t>
            </a:r>
            <a:r>
              <a:rPr lang="en-US" dirty="0" smtClean="0">
                <a:solidFill>
                  <a:sysClr val="windowText" lastClr="000000"/>
                </a:solidFill>
              </a:rPr>
              <a:t>)</a:t>
            </a:r>
          </a:p>
          <a:p>
            <a:pPr lvl="1"/>
            <a:r>
              <a:rPr lang="en-US" dirty="0" smtClean="0">
                <a:solidFill>
                  <a:sysClr val="windowText" lastClr="000000"/>
                </a:solidFill>
              </a:rPr>
              <a:t>Can </a:t>
            </a:r>
            <a:r>
              <a:rPr lang="en-US" dirty="0">
                <a:solidFill>
                  <a:sysClr val="windowText" lastClr="000000"/>
                </a:solidFill>
              </a:rPr>
              <a:t>we leverage name </a:t>
            </a:r>
            <a:r>
              <a:rPr lang="en-US" dirty="0" smtClean="0">
                <a:solidFill>
                  <a:sysClr val="windowText" lastClr="000000"/>
                </a:solidFill>
              </a:rPr>
              <a:t>lookup/publish?</a:t>
            </a:r>
          </a:p>
          <a:p>
            <a:pPr lvl="1"/>
            <a:r>
              <a:rPr lang="en-US" dirty="0" smtClean="0">
                <a:solidFill>
                  <a:sysClr val="windowText" lastClr="000000"/>
                </a:solidFill>
              </a:rPr>
              <a:t>Should we add a scope on all names (local, global)?  Can that scope be part of the URI, or is it separate flag / parameter?</a:t>
            </a:r>
          </a:p>
          <a:p>
            <a:r>
              <a:rPr lang="en-US" dirty="0" smtClean="0"/>
              <a:t>There are FT implications – the FTWG is going to talk about this separately </a:t>
            </a:r>
            <a:r>
              <a:rPr lang="en-US" dirty="0" smtClean="0">
                <a:sym typeface="Wingdings"/>
              </a:rPr>
              <a:t></a:t>
            </a:r>
            <a:endParaRPr lang="is-IS" dirty="0" smtClean="0"/>
          </a:p>
        </p:txBody>
      </p:sp>
    </p:spTree>
    <p:extLst>
      <p:ext uri="{BB962C8B-B14F-4D97-AF65-F5344CB8AC3E}">
        <p14:creationId xmlns:p14="http://schemas.microsoft.com/office/powerpoint/2010/main" val="180443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Values in sets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set has an associated </a:t>
            </a:r>
            <a:r>
              <a:rPr lang="en-US" dirty="0" err="1" smtClean="0"/>
              <a:t>MPI_Info</a:t>
            </a:r>
            <a:r>
              <a:rPr lang="en-US" dirty="0" smtClean="0"/>
              <a:t> object</a:t>
            </a:r>
          </a:p>
          <a:p>
            <a:r>
              <a:rPr lang="en-US" dirty="0" smtClean="0"/>
              <a:t>One mandated key in each info:</a:t>
            </a:r>
          </a:p>
          <a:p>
            <a:pPr lvl="1"/>
            <a:r>
              <a:rPr lang="en-US" dirty="0" smtClean="0"/>
              <a:t>“size”: number of processes in this set</a:t>
            </a:r>
          </a:p>
          <a:p>
            <a:r>
              <a:rPr lang="en-US" dirty="0" smtClean="0"/>
              <a:t>Runtime may also provide other keys</a:t>
            </a:r>
          </a:p>
          <a:p>
            <a:pPr lvl="1"/>
            <a:r>
              <a:rPr lang="en-US" dirty="0" smtClean="0"/>
              <a:t>Implementation-dependent</a:t>
            </a:r>
          </a:p>
        </p:txBody>
      </p:sp>
    </p:spTree>
    <p:extLst>
      <p:ext uri="{BB962C8B-B14F-4D97-AF65-F5344CB8AC3E}">
        <p14:creationId xmlns:p14="http://schemas.microsoft.com/office/powerpoint/2010/main" val="94977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Querying the run-time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s-IS" dirty="0" smtClean="0"/>
              <a:t>MPI_Set_get_the_info_from_the_set_damnit(</a:t>
            </a:r>
            <a:endParaRPr lang="is-IS" dirty="0" smtClean="0"/>
          </a:p>
          <a:p>
            <a:pPr lvl="1"/>
            <a:r>
              <a:rPr lang="is-IS" dirty="0" smtClean="0"/>
              <a:t>IN MPI_Session session,</a:t>
            </a:r>
          </a:p>
          <a:p>
            <a:pPr lvl="1"/>
            <a:r>
              <a:rPr lang="is-IS" dirty="0" smtClean="0"/>
              <a:t>IN const char *set_name,</a:t>
            </a:r>
          </a:p>
          <a:p>
            <a:pPr lvl="1"/>
            <a:r>
              <a:rPr lang="is-IS" dirty="0" smtClean="0"/>
              <a:t>OUT MPI_Info *info)</a:t>
            </a:r>
            <a:endParaRPr lang="is-IS" dirty="0"/>
          </a:p>
          <a:p>
            <a:endParaRPr lang="is-IS" dirty="0" smtClean="0"/>
          </a:p>
          <a:p>
            <a:r>
              <a:rPr lang="is-IS" dirty="0" smtClean="0"/>
              <a:t>Use existing MPI_Info functions to retrieve (key,value) tuples</a:t>
            </a:r>
          </a:p>
        </p:txBody>
      </p:sp>
    </p:spTree>
    <p:extLst>
      <p:ext uri="{BB962C8B-B14F-4D97-AF65-F5344CB8AC3E}">
        <p14:creationId xmlns:p14="http://schemas.microsoft.com/office/powerpoint/2010/main" val="546054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25867" y="1493045"/>
            <a:ext cx="8489092" cy="5047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MPI_Info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info;</a:t>
            </a:r>
          </a:p>
          <a:p>
            <a:pPr marL="0" indent="0">
              <a:buFont typeface="Arial"/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MPI_Session_get_info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(session, “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://WORLD”,</a:t>
            </a:r>
          </a:p>
          <a:p>
            <a:pPr marL="0" indent="0">
              <a:buFont typeface="Arial"/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  &amp;info);</a:t>
            </a:r>
          </a:p>
          <a:p>
            <a:pPr marL="0" indent="0">
              <a:buFont typeface="Arial"/>
              <a:buNone/>
            </a:pPr>
            <a:endParaRPr lang="en-US" sz="24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Font typeface="Arial"/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c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har *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size_str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[MPI_MAX_INFO_VAL]</a:t>
            </a:r>
          </a:p>
          <a:p>
            <a:pPr marL="0" indent="0">
              <a:buFont typeface="Arial"/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MPI_Info_get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(info, “size”, </a:t>
            </a:r>
            <a:r>
              <a:rPr lang="is-IS" sz="2400" dirty="0" smtClean="0">
                <a:latin typeface="Courier" charset="0"/>
                <a:ea typeface="Courier" charset="0"/>
                <a:cs typeface="Courier" charset="0"/>
              </a:rPr>
              <a:t>…, 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size_str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sz="2400" dirty="0" smtClean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Font typeface="Arial"/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int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size = 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atoi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size_str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26376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Ummmm</a:t>
            </a:r>
            <a:r>
              <a:rPr lang="is-IS" dirty="0" smtClean="0"/>
              <a:t>… great.</a:t>
            </a:r>
            <a:br>
              <a:rPr lang="is-IS" dirty="0" smtClean="0"/>
            </a:br>
            <a:r>
              <a:rPr lang="is-IS" dirty="0" smtClean="0"/>
              <a:t>What’s the point of that?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704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 err="1" smtClean="0"/>
              <a:t>MPI_Groups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MPI_Group_create_from_session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MPI_Session</a:t>
            </a:r>
            <a:r>
              <a:rPr lang="en-US" dirty="0" smtClean="0"/>
              <a:t> session,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const</a:t>
            </a:r>
            <a:r>
              <a:rPr lang="en-US" dirty="0" smtClean="0"/>
              <a:t> char *</a:t>
            </a:r>
            <a:r>
              <a:rPr lang="en-US" dirty="0" err="1" smtClean="0"/>
              <a:t>set_name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MPI_Group</a:t>
            </a:r>
            <a:r>
              <a:rPr lang="en-US" dirty="0" smtClean="0"/>
              <a:t> *group);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3648173" y="4336330"/>
            <a:ext cx="5038627" cy="231450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Advice to implementers: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This </a:t>
            </a:r>
            <a:r>
              <a:rPr lang="en-US" sz="2400" dirty="0" err="1"/>
              <a:t>MPI_Group</a:t>
            </a:r>
            <a:r>
              <a:rPr lang="en-US" sz="2400" dirty="0"/>
              <a:t> can still be a lightweight object (even if there are a large number of processes in it)</a:t>
            </a:r>
          </a:p>
        </p:txBody>
      </p:sp>
    </p:spTree>
    <p:extLst>
      <p:ext uri="{BB962C8B-B14F-4D97-AF65-F5344CB8AC3E}">
        <p14:creationId xmlns:p14="http://schemas.microsoft.com/office/powerpoint/2010/main" val="635728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89092" cy="50477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Make a group of </a:t>
            </a:r>
            <a:r>
              <a:rPr lang="en-US" sz="20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procs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from “location://rack/self”</a:t>
            </a:r>
            <a:endParaRPr lang="en-US" sz="20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MPI_Create_group_from_session_name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(</a:t>
            </a:r>
          </a:p>
          <a:p>
            <a:pPr marL="0" indent="0">
              <a:buNone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session, “location://rack/self”, &amp;group);</a:t>
            </a:r>
          </a:p>
          <a:p>
            <a:pPr marL="0" indent="0">
              <a:buNone/>
            </a:pPr>
            <a:endParaRPr lang="en-US" sz="2400" dirty="0" smtClean="0">
              <a:solidFill>
                <a:sysClr val="windowText" lastClr="0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Use just the even </a:t>
            </a:r>
            <a:r>
              <a:rPr lang="en-US" sz="24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procs</a:t>
            </a:r>
            <a:endParaRPr lang="en-US" sz="2400" dirty="0" smtClean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400" dirty="0" err="1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MPI_Group_size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(group, &amp;size);</a:t>
            </a:r>
          </a:p>
          <a:p>
            <a:pPr marL="0" indent="0">
              <a:buNone/>
            </a:pPr>
            <a:r>
              <a:rPr lang="en-US" sz="2400" dirty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r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anges[0][0] = 0;</a:t>
            </a:r>
          </a:p>
          <a:p>
            <a:pPr marL="0" indent="0">
              <a:buNone/>
            </a:pPr>
            <a:r>
              <a:rPr lang="en-US" sz="2400" dirty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ranges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[0][1] </a:t>
            </a:r>
            <a:r>
              <a:rPr lang="en-US" sz="2400" dirty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size;</a:t>
            </a:r>
            <a:endParaRPr lang="en-US" sz="2400" dirty="0">
              <a:solidFill>
                <a:sysClr val="windowText" lastClr="00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400" dirty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ranges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[0][2] </a:t>
            </a:r>
            <a:r>
              <a:rPr lang="en-US" sz="2400" dirty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= </a:t>
            </a:r>
            <a:r>
              <a:rPr lang="en-US" sz="2400" dirty="0" smtClean="0">
                <a:solidFill>
                  <a:sysClr val="windowText" lastClr="000000"/>
                </a:solidFill>
                <a:latin typeface="Courier" charset="0"/>
                <a:ea typeface="Courier" charset="0"/>
                <a:cs typeface="Courier" charset="0"/>
              </a:rPr>
              <a:t>2;</a:t>
            </a:r>
          </a:p>
          <a:p>
            <a:pPr marL="0" indent="0">
              <a:buNone/>
            </a:pP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MPI_Group_range_incl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(group, 1, ranges, 				&amp;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group_of_evens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910458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Make a communicator from that group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MPI_Create_comm_from_group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MPI_Group</a:t>
            </a:r>
            <a:r>
              <a:rPr lang="en-US" dirty="0" smtClean="0"/>
              <a:t> group,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const</a:t>
            </a:r>
            <a:r>
              <a:rPr lang="en-US" dirty="0" smtClean="0"/>
              <a:t> char *tag, </a:t>
            </a:r>
            <a:r>
              <a:rPr lang="en-US" dirty="0" smtClean="0">
                <a:solidFill>
                  <a:srgbClr val="FF0000"/>
                </a:solidFill>
              </a:rPr>
              <a:t>// for matching (see next slide)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MPI_Info</a:t>
            </a:r>
            <a:r>
              <a:rPr lang="en-US" dirty="0" smtClean="0"/>
              <a:t> info,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MPI_Errhandler</a:t>
            </a:r>
            <a:r>
              <a:rPr lang="en-US" dirty="0" smtClean="0"/>
              <a:t> </a:t>
            </a:r>
            <a:r>
              <a:rPr lang="en-US" dirty="0" err="1" smtClean="0"/>
              <a:t>errhander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MPI_Comm</a:t>
            </a:r>
            <a:r>
              <a:rPr lang="en-US" dirty="0" smtClean="0"/>
              <a:t> *</a:t>
            </a:r>
            <a:r>
              <a:rPr lang="en-US" dirty="0" err="1" smtClean="0"/>
              <a:t>comm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915025" y="3707606"/>
            <a:ext cx="3021806" cy="289321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Note: this is different than the existing function</a:t>
            </a:r>
          </a:p>
          <a:p>
            <a:pPr algn="ctr"/>
            <a:r>
              <a:rPr lang="en-US" dirty="0" smtClean="0"/>
              <a:t> </a:t>
            </a:r>
            <a:r>
              <a:rPr lang="en-US" dirty="0" err="1" smtClean="0"/>
              <a:t>MPI_Comm_create_group</a:t>
            </a:r>
            <a:r>
              <a:rPr lang="en-US" dirty="0" smtClean="0"/>
              <a:t>(</a:t>
            </a:r>
            <a:r>
              <a:rPr lang="en-US" dirty="0" err="1" smtClean="0"/>
              <a:t>oldcomm</a:t>
            </a:r>
            <a:r>
              <a:rPr lang="en-US" dirty="0" smtClean="0"/>
              <a:t>, group, (</a:t>
            </a:r>
            <a:r>
              <a:rPr lang="en-US" dirty="0" err="1" smtClean="0"/>
              <a:t>int</a:t>
            </a:r>
            <a:r>
              <a:rPr lang="en-US" dirty="0" smtClean="0"/>
              <a:t>) tag, &amp;</a:t>
            </a:r>
            <a:r>
              <a:rPr lang="en-US" dirty="0" err="1" smtClean="0"/>
              <a:t>newcomm</a:t>
            </a:r>
            <a:r>
              <a:rPr lang="en-US" dirty="0" smtClean="0"/>
              <a:t>)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Might need a better name for this new function</a:t>
            </a:r>
            <a:r>
              <a:rPr lang="is-IS" dirty="0" smtClean="0"/>
              <a:t>…?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12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String tag is used to match concurrent creations by different entities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267733" y="3326432"/>
            <a:ext cx="2720258" cy="1638621"/>
            <a:chOff x="835742" y="2171290"/>
            <a:chExt cx="7480710" cy="3107938"/>
          </a:xfrm>
        </p:grpSpPr>
        <p:sp>
          <p:nvSpPr>
            <p:cNvPr id="5" name="Rectangle 4"/>
            <p:cNvSpPr/>
            <p:nvPr/>
          </p:nvSpPr>
          <p:spPr>
            <a:xfrm>
              <a:off x="835742" y="2171290"/>
              <a:ext cx="7480710" cy="310793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MPI Process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1237227" y="3129932"/>
              <a:ext cx="3007033" cy="194187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ocean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4863690" y="3129931"/>
              <a:ext cx="3007033" cy="1941871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atmosphere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210284" y="3326432"/>
            <a:ext cx="2720258" cy="1638621"/>
            <a:chOff x="835742" y="2171290"/>
            <a:chExt cx="7480710" cy="3107938"/>
          </a:xfrm>
        </p:grpSpPr>
        <p:sp>
          <p:nvSpPr>
            <p:cNvPr id="29" name="Rectangle 28"/>
            <p:cNvSpPr/>
            <p:nvPr/>
          </p:nvSpPr>
          <p:spPr>
            <a:xfrm>
              <a:off x="835742" y="2171290"/>
              <a:ext cx="7480710" cy="310793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MPI Process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  <p:sp>
          <p:nvSpPr>
            <p:cNvPr id="30" name="Rounded Rectangle 29"/>
            <p:cNvSpPr/>
            <p:nvPr/>
          </p:nvSpPr>
          <p:spPr>
            <a:xfrm>
              <a:off x="1237227" y="3129932"/>
              <a:ext cx="3007033" cy="194187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ocean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4863690" y="3129931"/>
              <a:ext cx="3007033" cy="1941871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atmosphere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152835" y="3326432"/>
            <a:ext cx="2720258" cy="1638621"/>
            <a:chOff x="835742" y="2171290"/>
            <a:chExt cx="7480710" cy="3107938"/>
          </a:xfrm>
        </p:grpSpPr>
        <p:sp>
          <p:nvSpPr>
            <p:cNvPr id="33" name="Rectangle 32"/>
            <p:cNvSpPr/>
            <p:nvPr/>
          </p:nvSpPr>
          <p:spPr>
            <a:xfrm>
              <a:off x="835742" y="2171290"/>
              <a:ext cx="7480710" cy="310793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MPI Process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  <p:sp>
          <p:nvSpPr>
            <p:cNvPr id="34" name="Rounded Rectangle 33"/>
            <p:cNvSpPr/>
            <p:nvPr/>
          </p:nvSpPr>
          <p:spPr>
            <a:xfrm>
              <a:off x="1237227" y="3129932"/>
              <a:ext cx="3007033" cy="1941871"/>
            </a:xfrm>
            <a:prstGeom prst="round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ocean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</p:txBody>
        </p:sp>
        <p:sp>
          <p:nvSpPr>
            <p:cNvPr id="35" name="Rounded Rectangle 34"/>
            <p:cNvSpPr/>
            <p:nvPr/>
          </p:nvSpPr>
          <p:spPr>
            <a:xfrm>
              <a:off x="4863690" y="3129931"/>
              <a:ext cx="3007033" cy="1941871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atmosphere library</a:t>
              </a:r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 smtClean="0"/>
            </a:p>
            <a:p>
              <a:pPr algn="ctr"/>
              <a:endParaRPr lang="en-US" sz="1000" dirty="0"/>
            </a:p>
            <a:p>
              <a:pPr algn="ctr"/>
              <a:endParaRPr lang="en-US" sz="1000" dirty="0"/>
            </a:p>
          </p:txBody>
        </p:sp>
      </p:grpSp>
      <p:sp>
        <p:nvSpPr>
          <p:cNvPr id="12" name="Rectangle 11"/>
          <p:cNvSpPr/>
          <p:nvPr/>
        </p:nvSpPr>
        <p:spPr>
          <a:xfrm>
            <a:off x="413727" y="5667047"/>
            <a:ext cx="6185035" cy="92535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MPI_Create_comm_from_group</a:t>
            </a:r>
            <a:r>
              <a:rPr lang="en-US" dirty="0" smtClean="0"/>
              <a:t>(</a:t>
            </a:r>
            <a:r>
              <a:rPr lang="is-IS" dirty="0" smtClean="0"/>
              <a:t>…, </a:t>
            </a:r>
            <a:r>
              <a:rPr lang="en-US" dirty="0" smtClean="0"/>
              <a:t>tag = “</a:t>
            </a:r>
            <a:r>
              <a:rPr lang="en-US" dirty="0" err="1" smtClean="0">
                <a:solidFill>
                  <a:srgbClr val="FFFF00"/>
                </a:solidFill>
              </a:rPr>
              <a:t>gov.anl.ocean</a:t>
            </a:r>
            <a:r>
              <a:rPr lang="en-US" dirty="0" smtClean="0"/>
              <a:t>”, </a:t>
            </a:r>
            <a:r>
              <a:rPr lang="is-IS" dirty="0" smtClean="0"/>
              <a:t>…)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1828800" y="1594678"/>
            <a:ext cx="6882209" cy="925355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MPI_Create_comm_from_group</a:t>
            </a:r>
            <a:r>
              <a:rPr lang="en-US" dirty="0" smtClean="0"/>
              <a:t>(.., tag = “</a:t>
            </a:r>
            <a:r>
              <a:rPr lang="en-US" dirty="0" err="1" smtClean="0">
                <a:solidFill>
                  <a:srgbClr val="FFFF00"/>
                </a:solidFill>
              </a:rPr>
              <a:t>gov.llnl.atmosphere</a:t>
            </a:r>
            <a:r>
              <a:rPr lang="en-US" dirty="0" smtClean="0"/>
              <a:t>”, </a:t>
            </a:r>
            <a:r>
              <a:rPr lang="is-IS" dirty="0" smtClean="0"/>
              <a:t>…)</a:t>
            </a:r>
            <a:endParaRPr lang="en-US" dirty="0"/>
          </a:p>
        </p:txBody>
      </p:sp>
      <p:cxnSp>
        <p:nvCxnSpPr>
          <p:cNvPr id="38" name="Straight Arrow Connector 37"/>
          <p:cNvCxnSpPr>
            <a:endCxn id="6" idx="2"/>
          </p:cNvCxnSpPr>
          <p:nvPr/>
        </p:nvCxnSpPr>
        <p:spPr>
          <a:xfrm flipV="1">
            <a:off x="960461" y="4855691"/>
            <a:ext cx="0" cy="8113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2" idx="0"/>
            <a:endCxn id="30" idx="2"/>
          </p:cNvCxnSpPr>
          <p:nvPr/>
        </p:nvCxnSpPr>
        <p:spPr>
          <a:xfrm flipV="1">
            <a:off x="3506245" y="4855691"/>
            <a:ext cx="396767" cy="8113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endCxn id="34" idx="2"/>
          </p:cNvCxnSpPr>
          <p:nvPr/>
        </p:nvCxnSpPr>
        <p:spPr>
          <a:xfrm flipV="1">
            <a:off x="5431195" y="4855691"/>
            <a:ext cx="1414368" cy="81135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endCxn id="7" idx="0"/>
          </p:cNvCxnSpPr>
          <p:nvPr/>
        </p:nvCxnSpPr>
        <p:spPr>
          <a:xfrm flipH="1">
            <a:off x="2279174" y="2520033"/>
            <a:ext cx="1875594" cy="13118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36" idx="2"/>
            <a:endCxn id="31" idx="0"/>
          </p:cNvCxnSpPr>
          <p:nvPr/>
        </p:nvCxnSpPr>
        <p:spPr>
          <a:xfrm flipH="1">
            <a:off x="5221725" y="2520033"/>
            <a:ext cx="48180" cy="13118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endCxn id="35" idx="0"/>
          </p:cNvCxnSpPr>
          <p:nvPr/>
        </p:nvCxnSpPr>
        <p:spPr>
          <a:xfrm>
            <a:off x="8164276" y="2520033"/>
            <a:ext cx="0" cy="131183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7716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Make any kind of communicator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MPI_Create_</a:t>
            </a:r>
            <a:r>
              <a:rPr lang="en-US" dirty="0" err="1">
                <a:solidFill>
                  <a:srgbClr val="FF0000"/>
                </a:solidFill>
              </a:rPr>
              <a:t>c</a:t>
            </a:r>
            <a:r>
              <a:rPr lang="en-US" dirty="0" err="1" smtClean="0">
                <a:solidFill>
                  <a:srgbClr val="FF0000"/>
                </a:solidFill>
              </a:rPr>
              <a:t>art</a:t>
            </a:r>
            <a:r>
              <a:rPr lang="en-US" dirty="0" err="1" smtClean="0"/>
              <a:t>_comm_from_group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MPI_Group</a:t>
            </a:r>
            <a:r>
              <a:rPr lang="en-US" dirty="0" smtClean="0"/>
              <a:t> group,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const</a:t>
            </a:r>
            <a:r>
              <a:rPr lang="en-US" dirty="0" smtClean="0"/>
              <a:t> char *tag,</a:t>
            </a:r>
            <a:endParaRPr lang="en-US" dirty="0" smtClean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MPI_Info</a:t>
            </a:r>
            <a:r>
              <a:rPr lang="en-US" dirty="0" smtClean="0"/>
              <a:t> info,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MPI_Errhandler</a:t>
            </a:r>
            <a:r>
              <a:rPr lang="en-US" dirty="0" smtClean="0"/>
              <a:t> </a:t>
            </a:r>
            <a:r>
              <a:rPr lang="en-US" dirty="0" err="1" smtClean="0"/>
              <a:t>errhander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IN </a:t>
            </a:r>
            <a:r>
              <a:rPr lang="en-US" dirty="0" err="1" smtClean="0">
                <a:solidFill>
                  <a:srgbClr val="FF0000"/>
                </a:solidFill>
              </a:rPr>
              <a:t>int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ndims</a:t>
            </a:r>
            <a:r>
              <a:rPr lang="en-US" dirty="0" smtClean="0">
                <a:solidFill>
                  <a:srgbClr val="FF0000"/>
                </a:solidFill>
              </a:rPr>
              <a:t>,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IN </a:t>
            </a:r>
            <a:r>
              <a:rPr lang="en-US" dirty="0" err="1" smtClean="0">
                <a:solidFill>
                  <a:srgbClr val="FF0000"/>
                </a:solidFill>
              </a:rPr>
              <a:t>const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int</a:t>
            </a:r>
            <a:r>
              <a:rPr lang="en-US" dirty="0" smtClean="0">
                <a:solidFill>
                  <a:srgbClr val="FF0000"/>
                </a:solidFill>
              </a:rPr>
              <a:t> dims[],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IN </a:t>
            </a:r>
            <a:r>
              <a:rPr lang="en-US" dirty="0" err="1" smtClean="0">
                <a:solidFill>
                  <a:srgbClr val="FF0000"/>
                </a:solidFill>
              </a:rPr>
              <a:t>const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int</a:t>
            </a:r>
            <a:r>
              <a:rPr lang="en-US" dirty="0" smtClean="0">
                <a:solidFill>
                  <a:srgbClr val="FF0000"/>
                </a:solidFill>
              </a:rPr>
              <a:t> periods[],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IN </a:t>
            </a:r>
            <a:r>
              <a:rPr lang="en-US" dirty="0" err="1" smtClean="0">
                <a:solidFill>
                  <a:srgbClr val="FF0000"/>
                </a:solidFill>
              </a:rPr>
              <a:t>int</a:t>
            </a:r>
            <a:r>
              <a:rPr lang="en-US" dirty="0" smtClean="0">
                <a:solidFill>
                  <a:srgbClr val="FF0000"/>
                </a:solidFill>
              </a:rPr>
              <a:t> reorder,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MPI_Comm</a:t>
            </a:r>
            <a:r>
              <a:rPr lang="en-US" dirty="0" smtClean="0"/>
              <a:t> *</a:t>
            </a:r>
            <a:r>
              <a:rPr lang="en-US" dirty="0" err="1" smtClean="0"/>
              <a:t>comm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786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Before MPI-3.1, this could be erroneous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228600" y="3429000"/>
            <a:ext cx="5171447" cy="12003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err="1" smtClean="0">
                <a:solidFill>
                  <a:srgbClr val="FFFFFF"/>
                </a:solidFill>
                <a:latin typeface="Courier"/>
                <a:cs typeface="Courier"/>
              </a:rPr>
              <a:t>int</a:t>
            </a:r>
            <a:r>
              <a:rPr lang="en-US" dirty="0" smtClean="0">
                <a:solidFill>
                  <a:srgbClr val="FFFFFF"/>
                </a:solidFill>
                <a:latin typeface="Courier"/>
                <a:cs typeface="Courier"/>
              </a:rPr>
              <a:t> my_thread1_main(void *context) {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 </a:t>
            </a:r>
            <a:r>
              <a:rPr lang="en-US" dirty="0" smtClean="0">
                <a:solidFill>
                  <a:srgbClr val="FFFFFF"/>
                </a:solidFill>
                <a:latin typeface="Courier"/>
                <a:cs typeface="Courier"/>
              </a:rPr>
              <a:t>   </a:t>
            </a:r>
            <a:r>
              <a:rPr lang="en-US" dirty="0" err="1" smtClean="0">
                <a:solidFill>
                  <a:srgbClr val="FFFFFF"/>
                </a:solidFill>
                <a:latin typeface="Courier"/>
                <a:cs typeface="Courier"/>
              </a:rPr>
              <a:t>MPI_Initialized</a:t>
            </a:r>
            <a:r>
              <a:rPr lang="en-US" dirty="0" smtClean="0">
                <a:solidFill>
                  <a:srgbClr val="FFFFFF"/>
                </a:solidFill>
                <a:latin typeface="Courier"/>
                <a:cs typeface="Courier"/>
              </a:rPr>
              <a:t>(&amp;flag);</a:t>
            </a:r>
          </a:p>
          <a:p>
            <a:r>
              <a:rPr lang="en-US" dirty="0" smtClean="0">
                <a:solidFill>
                  <a:srgbClr val="FFFFFF"/>
                </a:solidFill>
                <a:latin typeface="Courier"/>
                <a:cs typeface="Courier"/>
              </a:rPr>
              <a:t>    // …</a:t>
            </a:r>
          </a:p>
          <a:p>
            <a:r>
              <a:rPr lang="en-US" dirty="0">
                <a:solidFill>
                  <a:srgbClr val="FFFFFF"/>
                </a:solidFill>
                <a:latin typeface="Courier"/>
                <a:cs typeface="Courier"/>
              </a:rPr>
              <a:t>}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657600" y="4938457"/>
            <a:ext cx="5171447" cy="120032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my_thread2_main(void *context) {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 </a:t>
            </a:r>
            <a:r>
              <a:rPr lang="en-US" dirty="0" err="1" smtClean="0">
                <a:latin typeface="Courier"/>
                <a:cs typeface="Courier"/>
              </a:rPr>
              <a:t>MPI_Initialized</a:t>
            </a:r>
            <a:r>
              <a:rPr lang="en-US" dirty="0" smtClean="0">
                <a:latin typeface="Courier"/>
                <a:cs typeface="Courier"/>
              </a:rPr>
              <a:t>(&amp;flag);</a:t>
            </a:r>
          </a:p>
          <a:p>
            <a:r>
              <a:rPr lang="en-US" dirty="0" smtClean="0">
                <a:latin typeface="Courier"/>
                <a:cs typeface="Courier"/>
              </a:rPr>
              <a:t>    // …</a:t>
            </a:r>
          </a:p>
          <a:p>
            <a:r>
              <a:rPr lang="en-US" dirty="0">
                <a:latin typeface="Courier"/>
                <a:cs typeface="Courier"/>
              </a:rPr>
              <a:t>}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47800" y="1351184"/>
            <a:ext cx="6695189" cy="175432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main(</a:t>
            </a:r>
            <a:r>
              <a:rPr lang="en-US" dirty="0" err="1" smtClean="0">
                <a:latin typeface="Courier"/>
                <a:cs typeface="Courier"/>
              </a:rPr>
              <a:t>int</a:t>
            </a:r>
            <a:r>
              <a:rPr lang="en-US" dirty="0" smtClean="0">
                <a:latin typeface="Courier"/>
                <a:cs typeface="Courier"/>
              </a:rPr>
              <a:t> </a:t>
            </a:r>
            <a:r>
              <a:rPr lang="en-US" dirty="0" err="1" smtClean="0">
                <a:latin typeface="Courier"/>
                <a:cs typeface="Courier"/>
              </a:rPr>
              <a:t>argc</a:t>
            </a:r>
            <a:r>
              <a:rPr lang="en-US" dirty="0" smtClean="0">
                <a:latin typeface="Courier"/>
                <a:cs typeface="Courier"/>
              </a:rPr>
              <a:t>, char **</a:t>
            </a:r>
            <a:r>
              <a:rPr lang="en-US" dirty="0" err="1" smtClean="0">
                <a:latin typeface="Courier"/>
                <a:cs typeface="Courier"/>
              </a:rPr>
              <a:t>argv</a:t>
            </a:r>
            <a:r>
              <a:rPr lang="en-US" dirty="0" smtClean="0">
                <a:latin typeface="Courier"/>
                <a:cs typeface="Courier"/>
              </a:rPr>
              <a:t>) {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 </a:t>
            </a:r>
            <a:r>
              <a:rPr lang="en-US" dirty="0" err="1" smtClean="0">
                <a:latin typeface="Courier"/>
                <a:cs typeface="Courier"/>
              </a:rPr>
              <a:t>MPI_Init_thread</a:t>
            </a:r>
            <a:r>
              <a:rPr lang="en-US" dirty="0" smtClean="0">
                <a:latin typeface="Courier"/>
                <a:cs typeface="Courier"/>
              </a:rPr>
              <a:t>(…, MPI_THREAD_FUNNELED, …);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 </a:t>
            </a:r>
            <a:r>
              <a:rPr lang="en-US" dirty="0" err="1" smtClean="0">
                <a:latin typeface="Courier"/>
                <a:cs typeface="Courier"/>
              </a:rPr>
              <a:t>pthread_create</a:t>
            </a:r>
            <a:r>
              <a:rPr lang="en-US" dirty="0" smtClean="0">
                <a:latin typeface="Courier"/>
                <a:cs typeface="Courier"/>
              </a:rPr>
              <a:t>(…, my_thread1_main, NULL);</a:t>
            </a:r>
          </a:p>
          <a:p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smtClean="0">
                <a:latin typeface="Courier"/>
                <a:cs typeface="Courier"/>
              </a:rPr>
              <a:t>   </a:t>
            </a:r>
            <a:r>
              <a:rPr lang="en-US" dirty="0" err="1" smtClean="0">
                <a:latin typeface="Courier"/>
                <a:cs typeface="Courier"/>
              </a:rPr>
              <a:t>pthread_create</a:t>
            </a:r>
            <a:r>
              <a:rPr lang="en-US" dirty="0" smtClean="0">
                <a:latin typeface="Courier"/>
                <a:cs typeface="Courier"/>
              </a:rPr>
              <a:t>(…, my_thread2_main, NULL);</a:t>
            </a:r>
          </a:p>
          <a:p>
            <a:r>
              <a:rPr lang="en-US" dirty="0" smtClean="0">
                <a:latin typeface="Courier"/>
                <a:cs typeface="Courier"/>
              </a:rPr>
              <a:t>    // …</a:t>
            </a:r>
          </a:p>
          <a:p>
            <a:r>
              <a:rPr lang="en-US" dirty="0">
                <a:latin typeface="Courier"/>
                <a:cs typeface="Courier"/>
              </a:rPr>
              <a:t>}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4059089" y="3365500"/>
            <a:ext cx="4863698" cy="1572957"/>
            <a:chOff x="4059088" y="3365500"/>
            <a:chExt cx="4863698" cy="1572957"/>
          </a:xfrm>
        </p:grpSpPr>
        <p:sp>
          <p:nvSpPr>
            <p:cNvPr id="14" name="TextBox 13"/>
            <p:cNvSpPr txBox="1"/>
            <p:nvPr/>
          </p:nvSpPr>
          <p:spPr>
            <a:xfrm>
              <a:off x="6509708" y="3365500"/>
              <a:ext cx="241307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rgbClr val="0E233E"/>
                  </a:solidFill>
                </a:rPr>
                <a:t>These might</a:t>
              </a:r>
            </a:p>
            <a:p>
              <a:pPr algn="ctr"/>
              <a:r>
                <a:rPr lang="en-US" dirty="0" smtClean="0">
                  <a:solidFill>
                    <a:srgbClr val="0E233E"/>
                  </a:solidFill>
                </a:rPr>
                <a:t>run at the same time (!)</a:t>
              </a:r>
              <a:endParaRPr lang="en-US" dirty="0">
                <a:solidFill>
                  <a:srgbClr val="0E233E"/>
                </a:solidFill>
              </a:endParaRPr>
            </a:p>
          </p:txBody>
        </p:sp>
        <p:cxnSp>
          <p:nvCxnSpPr>
            <p:cNvPr id="16" name="Curved Connector 15"/>
            <p:cNvCxnSpPr>
              <a:stCxn id="14" idx="1"/>
            </p:cNvCxnSpPr>
            <p:nvPr/>
          </p:nvCxnSpPr>
          <p:spPr>
            <a:xfrm rot="10800000" flipV="1">
              <a:off x="4059088" y="3688665"/>
              <a:ext cx="2450621" cy="249711"/>
            </a:xfrm>
            <a:prstGeom prst="curvedConnector3">
              <a:avLst/>
            </a:prstGeom>
            <a:ln>
              <a:solidFill>
                <a:srgbClr val="0E233E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urved Connector 17"/>
            <p:cNvCxnSpPr>
              <a:stCxn id="14" idx="2"/>
              <a:endCxn id="12" idx="0"/>
            </p:cNvCxnSpPr>
            <p:nvPr/>
          </p:nvCxnSpPr>
          <p:spPr>
            <a:xfrm rot="5400000">
              <a:off x="6516472" y="3738682"/>
              <a:ext cx="926626" cy="1472924"/>
            </a:xfrm>
            <a:prstGeom prst="curvedConnector3">
              <a:avLst>
                <a:gd name="adj1" fmla="val 50000"/>
              </a:avLst>
            </a:prstGeom>
            <a:ln>
              <a:solidFill>
                <a:srgbClr val="0E233E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009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any kind of communicator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386763" cy="4525963"/>
          </a:xfrm>
        </p:spPr>
        <p:txBody>
          <a:bodyPr/>
          <a:lstStyle/>
          <a:p>
            <a:r>
              <a:rPr lang="en-US" dirty="0" err="1" smtClean="0"/>
              <a:t>MPI_Create_</a:t>
            </a:r>
            <a:r>
              <a:rPr lang="en-US" dirty="0" err="1" smtClean="0">
                <a:solidFill>
                  <a:srgbClr val="FF0000"/>
                </a:solidFill>
              </a:rPr>
              <a:t>graph</a:t>
            </a:r>
            <a:r>
              <a:rPr lang="en-US" dirty="0" err="1" smtClean="0"/>
              <a:t>_comm_from_group</a:t>
            </a:r>
            <a:r>
              <a:rPr lang="en-US" dirty="0" smtClean="0"/>
              <a:t>(</a:t>
            </a:r>
            <a:r>
              <a:rPr lang="is-IS" dirty="0" smtClean="0"/>
              <a:t>…)</a:t>
            </a:r>
            <a:endParaRPr lang="en-US" dirty="0"/>
          </a:p>
          <a:p>
            <a:r>
              <a:rPr lang="en-US" dirty="0" err="1" smtClean="0"/>
              <a:t>MPI_Create_</a:t>
            </a:r>
            <a:r>
              <a:rPr lang="en-US" dirty="0" err="1">
                <a:solidFill>
                  <a:srgbClr val="FF0000"/>
                </a:solidFill>
              </a:rPr>
              <a:t>d</a:t>
            </a:r>
            <a:r>
              <a:rPr lang="en-US" dirty="0" err="1" smtClean="0">
                <a:solidFill>
                  <a:srgbClr val="FF0000"/>
                </a:solidFill>
              </a:rPr>
              <a:t>ist_graph</a:t>
            </a:r>
            <a:r>
              <a:rPr lang="en-US" dirty="0" err="1" smtClean="0"/>
              <a:t>_comm_from_group</a:t>
            </a:r>
            <a:r>
              <a:rPr lang="en-US" dirty="0"/>
              <a:t>(</a:t>
            </a:r>
            <a:r>
              <a:rPr lang="is-IS" dirty="0" smtClean="0"/>
              <a:t>…)</a:t>
            </a:r>
          </a:p>
          <a:p>
            <a:r>
              <a:rPr lang="en-US" dirty="0" err="1" smtClean="0"/>
              <a:t>MPI_Create_</a:t>
            </a:r>
            <a:r>
              <a:rPr lang="en-US" dirty="0" err="1">
                <a:solidFill>
                  <a:srgbClr val="FF0000"/>
                </a:solidFill>
              </a:rPr>
              <a:t>d</a:t>
            </a:r>
            <a:r>
              <a:rPr lang="en-US" dirty="0" err="1" smtClean="0">
                <a:solidFill>
                  <a:srgbClr val="FF0000"/>
                </a:solidFill>
              </a:rPr>
              <a:t>ist_graph_adjacent</a:t>
            </a:r>
            <a:r>
              <a:rPr lang="en-US" dirty="0" err="1" smtClean="0"/>
              <a:t>_comm_from_group</a:t>
            </a:r>
            <a:r>
              <a:rPr lang="en-US" dirty="0"/>
              <a:t>(</a:t>
            </a:r>
            <a:r>
              <a:rPr lang="is-IS" dirty="0"/>
              <a:t>…)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319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Make any kind of communicator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MPI_Create_</a:t>
            </a:r>
            <a:r>
              <a:rPr lang="en-US" dirty="0" err="1" smtClean="0">
                <a:solidFill>
                  <a:srgbClr val="FF0000"/>
                </a:solidFill>
              </a:rPr>
              <a:t>inter</a:t>
            </a:r>
            <a:r>
              <a:rPr lang="en-US" dirty="0" err="1" smtClean="0"/>
              <a:t>comm_from_group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MPI_Group</a:t>
            </a:r>
            <a:r>
              <a:rPr lang="en-US" dirty="0" smtClean="0"/>
              <a:t> </a:t>
            </a:r>
            <a:r>
              <a:rPr lang="en-US" dirty="0" err="1" smtClean="0"/>
              <a:t>local_group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int</a:t>
            </a:r>
            <a:r>
              <a:rPr lang="en-US" dirty="0" smtClean="0"/>
              <a:t> local leader,</a:t>
            </a:r>
          </a:p>
          <a:p>
            <a:pPr lvl="1"/>
            <a:r>
              <a:rPr lang="en-US" dirty="0"/>
              <a:t>IN </a:t>
            </a:r>
            <a:r>
              <a:rPr lang="en-US" dirty="0" err="1"/>
              <a:t>MPI_Group</a:t>
            </a:r>
            <a:r>
              <a:rPr lang="en-US" dirty="0"/>
              <a:t> </a:t>
            </a:r>
            <a:r>
              <a:rPr lang="en-US" dirty="0" err="1" smtClean="0"/>
              <a:t>remote_group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remote_leader</a:t>
            </a:r>
            <a:r>
              <a:rPr lang="en-US" dirty="0" smtClean="0"/>
              <a:t>,</a:t>
            </a:r>
            <a:endParaRPr lang="en-US" dirty="0"/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const</a:t>
            </a:r>
            <a:r>
              <a:rPr lang="en-US" dirty="0" smtClean="0"/>
              <a:t> char *tag,</a:t>
            </a:r>
            <a:endParaRPr lang="en-US" dirty="0" smtClean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MPI_Info</a:t>
            </a:r>
            <a:r>
              <a:rPr lang="en-US" dirty="0" smtClean="0"/>
              <a:t> info,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MPI_Errhandler</a:t>
            </a:r>
            <a:r>
              <a:rPr lang="en-US" dirty="0" smtClean="0"/>
              <a:t> </a:t>
            </a:r>
            <a:r>
              <a:rPr lang="en-US" dirty="0" err="1" smtClean="0"/>
              <a:t>errhander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MPI_Comm</a:t>
            </a:r>
            <a:r>
              <a:rPr lang="en-US" dirty="0" smtClean="0"/>
              <a:t> *</a:t>
            </a:r>
            <a:r>
              <a:rPr lang="en-US" dirty="0" err="1" smtClean="0"/>
              <a:t>comm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New </a:t>
            </a:r>
            <a:r>
              <a:rPr lang="en-US" smtClean="0">
                <a:solidFill>
                  <a:sysClr val="windowText" lastClr="000000"/>
                </a:solidFill>
              </a:rPr>
              <a:t>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957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Make RMA window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MPI_Create_</a:t>
            </a:r>
            <a:r>
              <a:rPr lang="en-US" dirty="0" err="1" smtClean="0">
                <a:solidFill>
                  <a:srgbClr val="FF0000"/>
                </a:solidFill>
              </a:rPr>
              <a:t>win</a:t>
            </a:r>
            <a:r>
              <a:rPr lang="en-US" dirty="0" err="1" smtClean="0"/>
              <a:t>_from_group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MPI_Group</a:t>
            </a:r>
            <a:r>
              <a:rPr lang="en-US" dirty="0" smtClean="0"/>
              <a:t> group,</a:t>
            </a:r>
          </a:p>
          <a:p>
            <a:pPr lvl="1"/>
            <a:r>
              <a:rPr lang="en-US" dirty="0" smtClean="0"/>
              <a:t>IN void *base,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MPI_Aint</a:t>
            </a:r>
            <a:r>
              <a:rPr lang="en-US" dirty="0" smtClean="0"/>
              <a:t> size,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disp_unit</a:t>
            </a:r>
            <a:r>
              <a:rPr lang="en-US" dirty="0" smtClean="0"/>
              <a:t>,</a:t>
            </a:r>
            <a:endParaRPr lang="en-US" dirty="0"/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const</a:t>
            </a:r>
            <a:r>
              <a:rPr lang="en-US" dirty="0" smtClean="0"/>
              <a:t> char *tag,</a:t>
            </a:r>
            <a:endParaRPr lang="en-US" dirty="0" smtClean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MPI_Info</a:t>
            </a:r>
            <a:r>
              <a:rPr lang="en-US" dirty="0" smtClean="0"/>
              <a:t> info,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MPI_Errhandler</a:t>
            </a:r>
            <a:r>
              <a:rPr lang="en-US" dirty="0" smtClean="0"/>
              <a:t> </a:t>
            </a:r>
            <a:r>
              <a:rPr lang="en-US" dirty="0" err="1" smtClean="0"/>
              <a:t>errhander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// do we want this?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MPI_Win</a:t>
            </a:r>
            <a:r>
              <a:rPr lang="en-US" dirty="0" smtClean="0"/>
              <a:t> </a:t>
            </a:r>
            <a:r>
              <a:rPr lang="en-US" dirty="0" smtClean="0"/>
              <a:t>*win)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New </a:t>
            </a:r>
            <a:r>
              <a:rPr lang="en-US" smtClean="0">
                <a:solidFill>
                  <a:sysClr val="windowText" lastClr="000000"/>
                </a:solidFill>
              </a:rPr>
              <a:t>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408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Make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MPI_Create_</a:t>
            </a:r>
            <a:r>
              <a:rPr lang="en-US" dirty="0" err="1" smtClean="0">
                <a:solidFill>
                  <a:srgbClr val="FF0000"/>
                </a:solidFill>
              </a:rPr>
              <a:t>file</a:t>
            </a:r>
            <a:r>
              <a:rPr lang="en-US" dirty="0" err="1" smtClean="0"/>
              <a:t>_from_group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MPI_Group</a:t>
            </a:r>
            <a:r>
              <a:rPr lang="en-US" dirty="0" smtClean="0"/>
              <a:t> group,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const</a:t>
            </a:r>
            <a:r>
              <a:rPr lang="en-US" dirty="0" smtClean="0"/>
              <a:t> char *filename,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amode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const</a:t>
            </a:r>
            <a:r>
              <a:rPr lang="en-US" dirty="0" smtClean="0"/>
              <a:t> char *tag,</a:t>
            </a:r>
            <a:r>
              <a:rPr lang="en-US" dirty="0">
                <a:solidFill>
                  <a:srgbClr val="FF0000"/>
                </a:solidFill>
              </a:rPr>
              <a:t> // </a:t>
            </a:r>
            <a:r>
              <a:rPr lang="en-US" dirty="0" smtClean="0">
                <a:solidFill>
                  <a:srgbClr val="FF0000"/>
                </a:solidFill>
              </a:rPr>
              <a:t>necessary/desirable?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MPI_Info</a:t>
            </a:r>
            <a:r>
              <a:rPr lang="en-US" dirty="0" smtClean="0"/>
              <a:t> info,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MPI_Errhandler</a:t>
            </a:r>
            <a:r>
              <a:rPr lang="en-US" dirty="0" smtClean="0"/>
              <a:t> </a:t>
            </a:r>
            <a:r>
              <a:rPr lang="en-US" dirty="0" err="1" smtClean="0"/>
              <a:t>errhander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0000"/>
                </a:solidFill>
              </a:rPr>
              <a:t>// do we want this?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MPI_File</a:t>
            </a:r>
            <a:r>
              <a:rPr lang="en-US" dirty="0" smtClean="0"/>
              <a:t> *file)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New </a:t>
            </a:r>
            <a:r>
              <a:rPr lang="en-US" smtClean="0">
                <a:solidFill>
                  <a:sysClr val="windowText" lastClr="000000"/>
                </a:solidFill>
              </a:rPr>
              <a:t>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1793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Run-time static sets across different sessions in the same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Making communicators from the same static set will always result in the same local rank</a:t>
            </a:r>
          </a:p>
          <a:p>
            <a:pPr lvl="1"/>
            <a:r>
              <a:rPr lang="en-US" dirty="0" smtClean="0"/>
              <a:t>Even if created from different sessions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757863" y="3643313"/>
            <a:ext cx="2257425" cy="224313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See example in the next slide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250907" y="-298846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New </a:t>
            </a:r>
            <a:r>
              <a:rPr lang="en-US" smtClean="0">
                <a:solidFill>
                  <a:sysClr val="windowText" lastClr="000000"/>
                </a:solidFill>
              </a:rPr>
              <a:t>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1315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Run-time static sets across different sessions in the same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363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Session, group, and communicator 1</a:t>
            </a: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MPI_Create_group_from_session_name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(session_1,</a:t>
            </a:r>
          </a:p>
          <a:p>
            <a:pPr marL="0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   “</a:t>
            </a: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://WORLD”, 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&amp;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group1);</a:t>
            </a: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MPI_Create_comm_from_group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(group1, “ocean”, 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…, &amp;comm1);</a:t>
            </a:r>
          </a:p>
          <a:p>
            <a:pPr marL="0" indent="0">
              <a:buNone/>
            </a:pP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MPI_Comm_rank(comm1, &amp;rank1);</a:t>
            </a:r>
          </a:p>
          <a:p>
            <a:pPr marL="0" indent="0">
              <a:buNone/>
            </a:pPr>
            <a:endParaRPr lang="en-US" sz="18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Session, group, and communicator 2</a:t>
            </a:r>
            <a:endParaRPr lang="en-US" sz="18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MPI_Create_group_from_session_name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(session_2,</a:t>
            </a:r>
          </a:p>
          <a:p>
            <a:pPr marL="0" indent="0">
              <a:buNone/>
            </a:pP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    “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mpi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://WORLD”, &amp;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group2);</a:t>
            </a:r>
            <a:endParaRPr lang="en-U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MPI_Create_comm_from_group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(group2, “</a:t>
            </a: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atmos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”, 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…, </a:t>
            </a: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&amp;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comm2);</a:t>
            </a:r>
            <a:endParaRPr lang="is-I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MPI_Comm_rank(comm2, </a:t>
            </a: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&amp;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rank2);</a:t>
            </a:r>
          </a:p>
          <a:p>
            <a:pPr marL="0" indent="0">
              <a:buNone/>
            </a:pPr>
            <a:endParaRPr lang="is-IS" sz="18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1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Ranks are guaranteed to be the same</a:t>
            </a:r>
            <a:endParaRPr lang="is-IS" sz="18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a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ssert(rank1 == rank2);</a:t>
            </a:r>
            <a:endParaRPr lang="en-US" sz="18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6622256" y="5072063"/>
            <a:ext cx="2314575" cy="16002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Law of Least Astonishment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355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isolation in a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Within a single MPI process:</a:t>
            </a:r>
          </a:p>
          <a:p>
            <a:pPr lvl="1"/>
            <a:r>
              <a:rPr lang="en-US" dirty="0" smtClean="0"/>
              <a:t>Objects derived session A cannot be used to communicate with objects derived from session B</a:t>
            </a:r>
            <a:endParaRPr lang="en-US" dirty="0" smtClean="0"/>
          </a:p>
          <a:p>
            <a:pPr lvl="1"/>
            <a:r>
              <a:rPr lang="en-US" dirty="0" smtClean="0"/>
              <a:t>MPI cannot communicate between sessions</a:t>
            </a:r>
          </a:p>
          <a:p>
            <a:pPr lvl="2"/>
            <a:r>
              <a:rPr lang="en-US" dirty="0" smtClean="0"/>
              <a:t>Send, receive, put, get, </a:t>
            </a:r>
            <a:r>
              <a:rPr lang="en-US" dirty="0" err="1" smtClean="0"/>
              <a:t>intercommunicator</a:t>
            </a:r>
            <a:r>
              <a:rPr lang="en-US" dirty="0" smtClean="0"/>
              <a:t> creation, connect/accept, etc.</a:t>
            </a:r>
          </a:p>
          <a:p>
            <a:pPr lvl="1"/>
            <a:r>
              <a:rPr lang="en-US" dirty="0" smtClean="0"/>
              <a:t>Cannot have requests from different sessions in a single call to the array TEST/WAIT functions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2723691" y="5285861"/>
            <a:ext cx="3693444" cy="135035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/>
              <a:t>Rationale: this is difficult to optimize, particularly if </a:t>
            </a:r>
            <a:r>
              <a:rPr lang="en-US" sz="2000" smtClean="0"/>
              <a:t>a session maps to hardware resources 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New </a:t>
            </a:r>
            <a:r>
              <a:rPr lang="en-US" smtClean="0">
                <a:solidFill>
                  <a:sysClr val="windowText" lastClr="000000"/>
                </a:solidFill>
              </a:rPr>
              <a:t>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517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Mixing requests from different sessions: disallowed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86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Session, group, and communicator 1</a:t>
            </a: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MPI_Create_group_from_session_name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(session_1,</a:t>
            </a:r>
          </a:p>
          <a:p>
            <a:pPr marL="0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mpi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://WORLD”, &amp;group1);</a:t>
            </a:r>
          </a:p>
          <a:p>
            <a:pPr marL="0" indent="0">
              <a:buNone/>
            </a:pP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MPI_Create_comm_from_group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(group1, “ocean”, </a:t>
            </a: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…, &amp;comm1);</a:t>
            </a:r>
          </a:p>
          <a:p>
            <a:pPr marL="0" indent="0">
              <a:buNone/>
            </a:pP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MPI_Isend(</a:t>
            </a: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…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, &amp;req[0]);</a:t>
            </a:r>
          </a:p>
          <a:p>
            <a:pPr marL="0" indent="0">
              <a:buNone/>
            </a:pPr>
            <a:endParaRPr lang="en-U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Session, group, and communicator 2</a:t>
            </a:r>
            <a:endParaRPr lang="en-U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MPI_Create_group_from_session_name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(session_2,</a:t>
            </a:r>
          </a:p>
          <a:p>
            <a:pPr marL="0" indent="0">
              <a:buNone/>
            </a:pP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“</a:t>
            </a: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mpi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://WORLD”, &amp;group2);</a:t>
            </a:r>
          </a:p>
          <a:p>
            <a:pPr marL="0" indent="0">
              <a:buNone/>
            </a:pPr>
            <a:r>
              <a:rPr lang="en-US" sz="1800" dirty="0" err="1">
                <a:latin typeface="Courier" charset="0"/>
                <a:ea typeface="Courier" charset="0"/>
                <a:cs typeface="Courier" charset="0"/>
              </a:rPr>
              <a:t>MPI_Create_comm_from_group</a:t>
            </a:r>
            <a:r>
              <a:rPr lang="en-US" sz="1800" dirty="0">
                <a:latin typeface="Courier" charset="0"/>
                <a:ea typeface="Courier" charset="0"/>
                <a:cs typeface="Courier" charset="0"/>
              </a:rPr>
              <a:t>(group2, “</a:t>
            </a: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atmos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”, 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…, </a:t>
            </a: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&amp;comm2);</a:t>
            </a:r>
          </a:p>
          <a:p>
            <a:pPr marL="0" indent="0">
              <a:buNone/>
            </a:pPr>
            <a:r>
              <a:rPr lang="is-IS" sz="1800" dirty="0">
                <a:latin typeface="Courier" charset="0"/>
                <a:ea typeface="Courier" charset="0"/>
                <a:cs typeface="Courier" charset="0"/>
              </a:rPr>
              <a:t>MPI_Isend(…, &amp;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req[1]);</a:t>
            </a:r>
            <a:endParaRPr lang="is-I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is-IS" sz="18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18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</a:t>
            </a:r>
            <a:r>
              <a:rPr lang="is-IS" sz="1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Mixing requests from different</a:t>
            </a:r>
          </a:p>
          <a:p>
            <a:pPr marL="0" indent="0">
              <a:buNone/>
            </a:pPr>
            <a:r>
              <a:rPr lang="is-IS" sz="1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sessions is disallowed</a:t>
            </a:r>
            <a:endParaRPr lang="is-IS" sz="18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MPI_Waitall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(2, </a:t>
            </a:r>
            <a:r>
              <a:rPr lang="en-US" sz="1800" dirty="0" err="1" smtClean="0">
                <a:latin typeface="Courier" charset="0"/>
                <a:ea typeface="Courier" charset="0"/>
                <a:cs typeface="Courier" charset="0"/>
              </a:rPr>
              <a:t>req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, </a:t>
            </a:r>
            <a:r>
              <a:rPr lang="is-IS" sz="1800" dirty="0" smtClean="0">
                <a:latin typeface="Courier" charset="0"/>
                <a:ea typeface="Courier" charset="0"/>
                <a:cs typeface="Courier" charset="0"/>
              </a:rPr>
              <a:t>…)</a:t>
            </a:r>
            <a:r>
              <a:rPr lang="en-US" sz="1800" dirty="0" smtClean="0">
                <a:latin typeface="Courier" charset="0"/>
                <a:ea typeface="Courier" charset="0"/>
                <a:cs typeface="Courier" charset="0"/>
              </a:rPr>
              <a:t>; </a:t>
            </a:r>
            <a:r>
              <a:rPr lang="en-US" sz="18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ERROR!</a:t>
            </a:r>
            <a:endParaRPr lang="en-US" sz="1800" dirty="0">
              <a:solidFill>
                <a:srgbClr val="FF0000"/>
              </a:solidFill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61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MPI_Session_finalize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Analogous to MPI_FINALIZE</a:t>
            </a:r>
          </a:p>
          <a:p>
            <a:pPr lvl="1"/>
            <a:r>
              <a:rPr lang="en-US" dirty="0" smtClean="0"/>
              <a:t>Can block waiting for the destruction of the objects derived from that session</a:t>
            </a:r>
          </a:p>
          <a:p>
            <a:pPr lvl="2"/>
            <a:r>
              <a:rPr lang="en-US" dirty="0" smtClean="0"/>
              <a:t>Communicators, Windows, Files, </a:t>
            </a:r>
            <a:r>
              <a:rPr lang="is-IS" dirty="0" smtClean="0"/>
              <a:t>… etc.</a:t>
            </a:r>
            <a:endParaRPr lang="en-US" dirty="0" smtClean="0"/>
          </a:p>
          <a:p>
            <a:pPr lvl="1"/>
            <a:r>
              <a:rPr lang="en-US" dirty="0" smtClean="0"/>
              <a:t>Each session that is initialized must be finalized</a:t>
            </a:r>
          </a:p>
        </p:txBody>
      </p:sp>
      <p:sp>
        <p:nvSpPr>
          <p:cNvPr id="5" name="Rectangle 4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Modified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748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4213" y="2660917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Well, that all sounds great.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is-IS" dirty="0" smtClean="0"/>
              <a:t>…but who calls MPI_INIT?</a:t>
            </a:r>
            <a:br>
              <a:rPr lang="is-IS" dirty="0" smtClean="0"/>
            </a:br>
            <a:r>
              <a:rPr lang="is-IS" dirty="0" smtClean="0"/>
              <a:t/>
            </a:r>
            <a:br>
              <a:rPr lang="is-IS" dirty="0" smtClean="0"/>
            </a:br>
            <a:r>
              <a:rPr lang="is-IS" dirty="0" smtClean="0"/>
              <a:t>And what session does MPI_COMM_WORLD / MPI_COMM_SELF belong 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112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MPI-3.1 solution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41703" cy="4525963"/>
          </a:xfrm>
        </p:spPr>
        <p:txBody>
          <a:bodyPr>
            <a:normAutofit/>
          </a:bodyPr>
          <a:lstStyle/>
          <a:p>
            <a:r>
              <a:rPr lang="en-US" dirty="0" smtClean="0"/>
              <a:t>MPI_INITIALIZED (and friends) are allowed to be called at any time</a:t>
            </a:r>
          </a:p>
          <a:p>
            <a:pPr lvl="1"/>
            <a:r>
              <a:rPr lang="en-US" dirty="0" smtClean="0"/>
              <a:t>…even by multiple threads</a:t>
            </a:r>
          </a:p>
          <a:p>
            <a:pPr lvl="1"/>
            <a:r>
              <a:rPr lang="en-US" dirty="0" smtClean="0"/>
              <a:t>…regardless of MPI_THREAD_* level</a:t>
            </a:r>
          </a:p>
          <a:p>
            <a:r>
              <a:rPr lang="en-US" dirty="0" smtClean="0"/>
              <a:t>This is a simple, easy-to-explain solution</a:t>
            </a:r>
          </a:p>
          <a:p>
            <a:pPr lvl="1"/>
            <a:r>
              <a:rPr lang="en-US" dirty="0" smtClean="0"/>
              <a:t>And probably what most applications do, anyway </a:t>
            </a:r>
            <a:r>
              <a:rPr lang="en-US" dirty="0" smtClean="0">
                <a:sym typeface="Wingdings"/>
              </a:rPr>
              <a:t>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But many other paths were investigated</a:t>
            </a:r>
          </a:p>
        </p:txBody>
      </p:sp>
    </p:spTree>
    <p:extLst>
      <p:ext uri="{BB962C8B-B14F-4D97-AF65-F5344CB8AC3E}">
        <p14:creationId xmlns:p14="http://schemas.microsoft.com/office/powerpoint/2010/main" val="225740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concept: no longer require MPI_INIT / MPI_FINALIZE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475" y="2662449"/>
            <a:ext cx="4083050" cy="2714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97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concept: no longer require MPI_INIT / MPI_FINALIZE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WHAT?!</a:t>
            </a:r>
          </a:p>
          <a:p>
            <a:r>
              <a:rPr lang="en-US" dirty="0" smtClean="0"/>
              <a:t>When will MPI initialize itself?</a:t>
            </a:r>
          </a:p>
          <a:p>
            <a:r>
              <a:rPr lang="en-US" dirty="0" smtClean="0"/>
              <a:t>How will MPI finalize itself?</a:t>
            </a:r>
          </a:p>
          <a:p>
            <a:pPr lvl="1"/>
            <a:r>
              <a:rPr lang="en-US" dirty="0" smtClean="0"/>
              <a:t>It is still (very) desirable to allow MPI to clean itself up so that MPI processes can be “</a:t>
            </a:r>
            <a:r>
              <a:rPr lang="en-US" dirty="0" err="1" smtClean="0"/>
              <a:t>valgrind</a:t>
            </a:r>
            <a:r>
              <a:rPr lang="en-US" dirty="0" smtClean="0"/>
              <a:t> clean” when they exit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2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Split MPI APIs into two sets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82792" y="1529750"/>
            <a:ext cx="2431750" cy="63976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Performance doesn’t matter (as much)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25865" y="2273731"/>
            <a:ext cx="3945924" cy="39512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Functions that create / query / destroy:</a:t>
            </a:r>
          </a:p>
          <a:p>
            <a:pPr lvl="1"/>
            <a:r>
              <a:rPr lang="en-US" dirty="0" err="1" smtClean="0"/>
              <a:t>MPI_Comm</a:t>
            </a:r>
            <a:endParaRPr lang="en-US" dirty="0" smtClean="0"/>
          </a:p>
          <a:p>
            <a:pPr lvl="1"/>
            <a:r>
              <a:rPr lang="en-US" dirty="0" err="1" smtClean="0"/>
              <a:t>MPI_File</a:t>
            </a:r>
            <a:endParaRPr lang="en-US" dirty="0" smtClean="0"/>
          </a:p>
          <a:p>
            <a:pPr lvl="1"/>
            <a:r>
              <a:rPr lang="en-US" dirty="0" err="1" smtClean="0"/>
              <a:t>MPI_Win</a:t>
            </a:r>
            <a:endParaRPr lang="en-US" dirty="0" smtClean="0"/>
          </a:p>
          <a:p>
            <a:pPr lvl="1"/>
            <a:r>
              <a:rPr lang="en-US" dirty="0" err="1" smtClean="0"/>
              <a:t>MPI_Info</a:t>
            </a:r>
            <a:endParaRPr lang="en-US" dirty="0"/>
          </a:p>
          <a:p>
            <a:pPr lvl="1"/>
            <a:r>
              <a:rPr lang="en-US" dirty="0" err="1"/>
              <a:t>MPI_Op</a:t>
            </a:r>
            <a:endParaRPr lang="en-US" dirty="0"/>
          </a:p>
          <a:p>
            <a:pPr lvl="1"/>
            <a:r>
              <a:rPr lang="en-US" dirty="0" err="1"/>
              <a:t>MPI_Errhandler</a:t>
            </a:r>
            <a:endParaRPr lang="en-US" dirty="0"/>
          </a:p>
          <a:p>
            <a:pPr lvl="1"/>
            <a:r>
              <a:rPr lang="en-US" dirty="0" err="1" smtClean="0"/>
              <a:t>MPI_Datatype</a:t>
            </a:r>
            <a:endParaRPr lang="en-US" dirty="0" smtClean="0"/>
          </a:p>
          <a:p>
            <a:pPr lvl="1"/>
            <a:r>
              <a:rPr lang="en-US" dirty="0" err="1" smtClean="0"/>
              <a:t>MPI_Group</a:t>
            </a:r>
            <a:endParaRPr lang="en-US" dirty="0" smtClean="0"/>
          </a:p>
          <a:p>
            <a:pPr lvl="1"/>
            <a:r>
              <a:rPr lang="en-US" dirty="0" err="1" smtClean="0"/>
              <a:t>MPI_Session</a:t>
            </a:r>
            <a:endParaRPr lang="en-US" dirty="0" smtClean="0"/>
          </a:p>
          <a:p>
            <a:pPr lvl="1"/>
            <a:r>
              <a:rPr lang="en-US" dirty="0" smtClean="0"/>
              <a:t>Attributes</a:t>
            </a:r>
          </a:p>
          <a:p>
            <a:pPr lvl="1"/>
            <a:r>
              <a:rPr lang="en-US" dirty="0" smtClean="0"/>
              <a:t>Processes</a:t>
            </a:r>
          </a:p>
          <a:p>
            <a:r>
              <a:rPr lang="en-US" dirty="0" smtClean="0"/>
              <a:t>MPI_T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5580871" y="1529750"/>
            <a:ext cx="2887276" cy="639762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Performance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absolutely matters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5273127" y="2199589"/>
            <a:ext cx="3195020" cy="3951288"/>
          </a:xfrm>
        </p:spPr>
        <p:txBody>
          <a:bodyPr>
            <a:normAutofit/>
          </a:bodyPr>
          <a:lstStyle/>
          <a:p>
            <a:r>
              <a:rPr lang="en-US" dirty="0" smtClean="0"/>
              <a:t>Point </a:t>
            </a:r>
            <a:r>
              <a:rPr lang="en-US" dirty="0"/>
              <a:t>to </a:t>
            </a:r>
            <a:r>
              <a:rPr lang="en-US" dirty="0" smtClean="0"/>
              <a:t>point</a:t>
            </a:r>
            <a:endParaRPr lang="en-US" dirty="0"/>
          </a:p>
          <a:p>
            <a:r>
              <a:rPr lang="en-US" dirty="0" smtClean="0"/>
              <a:t>Collectives</a:t>
            </a:r>
            <a:endParaRPr lang="en-US" dirty="0"/>
          </a:p>
          <a:p>
            <a:r>
              <a:rPr lang="en-US" dirty="0" smtClean="0"/>
              <a:t>I/O</a:t>
            </a:r>
            <a:endParaRPr lang="en-US" dirty="0"/>
          </a:p>
          <a:p>
            <a:r>
              <a:rPr lang="en-US" dirty="0" smtClean="0"/>
              <a:t>RMA</a:t>
            </a:r>
          </a:p>
          <a:p>
            <a:r>
              <a:rPr lang="en-US" dirty="0" smtClean="0"/>
              <a:t>Test/Wait</a:t>
            </a:r>
          </a:p>
          <a:p>
            <a:r>
              <a:rPr lang="en-US" dirty="0" smtClean="0"/>
              <a:t>Handle language </a:t>
            </a:r>
            <a:r>
              <a:rPr lang="en-US" dirty="0" err="1" smtClean="0"/>
              <a:t>xfer</a:t>
            </a:r>
            <a:endParaRPr lang="en-US" dirty="0" smtClean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4561060" y="1351092"/>
            <a:ext cx="0" cy="4775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956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Split MPI APIs into two sets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82792" y="1529750"/>
            <a:ext cx="2431750" cy="63976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Performance doesn’t matter (as much)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25865" y="2273731"/>
            <a:ext cx="3945924" cy="39512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Functions that create / query / destroy:</a:t>
            </a:r>
          </a:p>
          <a:p>
            <a:pPr lvl="1"/>
            <a:r>
              <a:rPr lang="en-US" dirty="0" err="1" smtClean="0"/>
              <a:t>MPI_Comm</a:t>
            </a:r>
            <a:endParaRPr lang="en-US" dirty="0" smtClean="0"/>
          </a:p>
          <a:p>
            <a:pPr lvl="1"/>
            <a:r>
              <a:rPr lang="en-US" dirty="0" err="1" smtClean="0"/>
              <a:t>MPI_File</a:t>
            </a:r>
            <a:endParaRPr lang="en-US" dirty="0" smtClean="0"/>
          </a:p>
          <a:p>
            <a:pPr lvl="1"/>
            <a:r>
              <a:rPr lang="en-US" dirty="0" err="1" smtClean="0"/>
              <a:t>MPI_Win</a:t>
            </a:r>
            <a:endParaRPr lang="en-US" dirty="0" smtClean="0"/>
          </a:p>
          <a:p>
            <a:pPr lvl="1"/>
            <a:r>
              <a:rPr lang="en-US" dirty="0" err="1" smtClean="0"/>
              <a:t>MPI_Info</a:t>
            </a:r>
            <a:endParaRPr lang="en-US" dirty="0"/>
          </a:p>
          <a:p>
            <a:pPr lvl="1"/>
            <a:r>
              <a:rPr lang="en-US" dirty="0" err="1"/>
              <a:t>MPI_Op</a:t>
            </a:r>
            <a:endParaRPr lang="en-US" dirty="0"/>
          </a:p>
          <a:p>
            <a:pPr lvl="1"/>
            <a:r>
              <a:rPr lang="en-US" dirty="0" err="1"/>
              <a:t>MPI_Errhandler</a:t>
            </a:r>
            <a:endParaRPr lang="en-US" dirty="0"/>
          </a:p>
          <a:p>
            <a:pPr lvl="1"/>
            <a:r>
              <a:rPr lang="en-US" dirty="0" err="1" smtClean="0"/>
              <a:t>MPI_Datatype</a:t>
            </a:r>
            <a:endParaRPr lang="en-US" dirty="0" smtClean="0"/>
          </a:p>
          <a:p>
            <a:pPr lvl="1"/>
            <a:r>
              <a:rPr lang="en-US" dirty="0" err="1" smtClean="0"/>
              <a:t>MPI_Group</a:t>
            </a:r>
            <a:endParaRPr lang="en-US" dirty="0" smtClean="0"/>
          </a:p>
          <a:p>
            <a:pPr lvl="1"/>
            <a:r>
              <a:rPr lang="en-US" dirty="0" err="1" smtClean="0"/>
              <a:t>MPI_Session</a:t>
            </a:r>
            <a:endParaRPr lang="en-US" dirty="0" smtClean="0"/>
          </a:p>
          <a:p>
            <a:pPr lvl="1"/>
            <a:r>
              <a:rPr lang="en-US" dirty="0" smtClean="0"/>
              <a:t>Attributes</a:t>
            </a:r>
          </a:p>
          <a:p>
            <a:pPr lvl="1"/>
            <a:r>
              <a:rPr lang="en-US" dirty="0" smtClean="0"/>
              <a:t>Processes</a:t>
            </a:r>
          </a:p>
          <a:p>
            <a:r>
              <a:rPr lang="en-US" dirty="0" smtClean="0"/>
              <a:t>MPI_T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5580871" y="1529750"/>
            <a:ext cx="2887276" cy="639762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Performance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absolutely matters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5273127" y="2199589"/>
            <a:ext cx="3195020" cy="3951288"/>
          </a:xfrm>
        </p:spPr>
        <p:txBody>
          <a:bodyPr>
            <a:normAutofit/>
          </a:bodyPr>
          <a:lstStyle/>
          <a:p>
            <a:r>
              <a:rPr lang="en-US" dirty="0" smtClean="0"/>
              <a:t>Point </a:t>
            </a:r>
            <a:r>
              <a:rPr lang="en-US" dirty="0"/>
              <a:t>to </a:t>
            </a:r>
            <a:r>
              <a:rPr lang="en-US" dirty="0" smtClean="0"/>
              <a:t>point</a:t>
            </a:r>
            <a:endParaRPr lang="en-US" dirty="0"/>
          </a:p>
          <a:p>
            <a:r>
              <a:rPr lang="en-US" dirty="0" smtClean="0"/>
              <a:t>Collectives</a:t>
            </a:r>
            <a:endParaRPr lang="en-US" dirty="0"/>
          </a:p>
          <a:p>
            <a:r>
              <a:rPr lang="en-US" dirty="0" smtClean="0"/>
              <a:t>I/O</a:t>
            </a:r>
            <a:endParaRPr lang="en-US" dirty="0"/>
          </a:p>
          <a:p>
            <a:r>
              <a:rPr lang="en-US" dirty="0" smtClean="0"/>
              <a:t>RMA</a:t>
            </a:r>
          </a:p>
          <a:p>
            <a:r>
              <a:rPr lang="en-US" dirty="0" smtClean="0"/>
              <a:t>Test/Wait</a:t>
            </a:r>
          </a:p>
          <a:p>
            <a:r>
              <a:rPr lang="en-US" dirty="0" smtClean="0"/>
              <a:t>Handle language </a:t>
            </a:r>
            <a:r>
              <a:rPr lang="en-US" dirty="0" err="1" smtClean="0"/>
              <a:t>xfer</a:t>
            </a:r>
            <a:endParaRPr lang="en-US" dirty="0" smtClean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4561060" y="1351092"/>
            <a:ext cx="0" cy="4775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325865" y="2364258"/>
            <a:ext cx="3809529" cy="34351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Ensure that MPI is initialized (and/or finalized) by these functions</a:t>
            </a:r>
            <a:endParaRPr lang="en-US" sz="2400" dirty="0"/>
          </a:p>
        </p:txBody>
      </p:sp>
      <p:sp>
        <p:nvSpPr>
          <p:cNvPr id="15" name="Rounded Rectangle 14"/>
          <p:cNvSpPr/>
          <p:nvPr/>
        </p:nvSpPr>
        <p:spPr>
          <a:xfrm>
            <a:off x="5160815" y="2364258"/>
            <a:ext cx="3682314" cy="3435178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These functions still can’t be used unless MPI </a:t>
            </a:r>
            <a:r>
              <a:rPr lang="en-US" sz="2400" smtClean="0"/>
              <a:t>is initialized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6246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Split MPI APIs into two sets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82792" y="1529750"/>
            <a:ext cx="2431750" cy="63976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Performance doesn’t matter (as much)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25865" y="2273731"/>
            <a:ext cx="3945924" cy="39512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Functions that create / query / destroy:</a:t>
            </a:r>
          </a:p>
          <a:p>
            <a:pPr lvl="1"/>
            <a:r>
              <a:rPr lang="en-US" dirty="0" err="1" smtClean="0"/>
              <a:t>MPI_Comm</a:t>
            </a:r>
            <a:endParaRPr lang="en-US" dirty="0" smtClean="0"/>
          </a:p>
          <a:p>
            <a:pPr lvl="1"/>
            <a:r>
              <a:rPr lang="en-US" dirty="0" err="1" smtClean="0"/>
              <a:t>MPI_File</a:t>
            </a:r>
            <a:endParaRPr lang="en-US" dirty="0" smtClean="0"/>
          </a:p>
          <a:p>
            <a:pPr lvl="1"/>
            <a:r>
              <a:rPr lang="en-US" dirty="0" err="1" smtClean="0"/>
              <a:t>MPI_Win</a:t>
            </a:r>
            <a:endParaRPr lang="en-US" dirty="0" smtClean="0"/>
          </a:p>
          <a:p>
            <a:pPr lvl="1"/>
            <a:r>
              <a:rPr lang="en-US" dirty="0" err="1" smtClean="0"/>
              <a:t>MPI_Info</a:t>
            </a:r>
            <a:endParaRPr lang="en-US" dirty="0"/>
          </a:p>
          <a:p>
            <a:pPr lvl="1"/>
            <a:r>
              <a:rPr lang="en-US" dirty="0" err="1"/>
              <a:t>MPI_Op</a:t>
            </a:r>
            <a:endParaRPr lang="en-US" dirty="0"/>
          </a:p>
          <a:p>
            <a:pPr lvl="1"/>
            <a:r>
              <a:rPr lang="en-US" dirty="0" err="1"/>
              <a:t>MPI_Errhandler</a:t>
            </a:r>
            <a:endParaRPr lang="en-US" dirty="0"/>
          </a:p>
          <a:p>
            <a:pPr lvl="1"/>
            <a:r>
              <a:rPr lang="en-US" dirty="0" err="1" smtClean="0"/>
              <a:t>MPI_Datatype</a:t>
            </a:r>
            <a:endParaRPr lang="en-US" dirty="0" smtClean="0"/>
          </a:p>
          <a:p>
            <a:pPr lvl="1"/>
            <a:r>
              <a:rPr lang="en-US" dirty="0" err="1" smtClean="0"/>
              <a:t>MPI_Group</a:t>
            </a:r>
            <a:endParaRPr lang="en-US" dirty="0" smtClean="0"/>
          </a:p>
          <a:p>
            <a:pPr lvl="1"/>
            <a:r>
              <a:rPr lang="en-US" dirty="0" err="1" smtClean="0"/>
              <a:t>MPI_Session</a:t>
            </a:r>
            <a:endParaRPr lang="en-US" dirty="0" smtClean="0"/>
          </a:p>
          <a:p>
            <a:pPr lvl="1"/>
            <a:r>
              <a:rPr lang="en-US" dirty="0" smtClean="0"/>
              <a:t>Attributes</a:t>
            </a:r>
          </a:p>
          <a:p>
            <a:pPr lvl="1"/>
            <a:r>
              <a:rPr lang="en-US" dirty="0" smtClean="0"/>
              <a:t>Processes</a:t>
            </a:r>
          </a:p>
          <a:p>
            <a:r>
              <a:rPr lang="en-US" dirty="0" smtClean="0"/>
              <a:t>MPI_T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5580871" y="1529750"/>
            <a:ext cx="2887276" cy="639762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Performance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absolutely matters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5273127" y="2199589"/>
            <a:ext cx="3195020" cy="3951288"/>
          </a:xfrm>
        </p:spPr>
        <p:txBody>
          <a:bodyPr>
            <a:normAutofit/>
          </a:bodyPr>
          <a:lstStyle/>
          <a:p>
            <a:r>
              <a:rPr lang="en-US" dirty="0" smtClean="0"/>
              <a:t>Point </a:t>
            </a:r>
            <a:r>
              <a:rPr lang="en-US" dirty="0"/>
              <a:t>to </a:t>
            </a:r>
            <a:r>
              <a:rPr lang="en-US" dirty="0" smtClean="0"/>
              <a:t>point</a:t>
            </a:r>
            <a:endParaRPr lang="en-US" dirty="0"/>
          </a:p>
          <a:p>
            <a:r>
              <a:rPr lang="en-US" dirty="0" smtClean="0"/>
              <a:t>Collectives</a:t>
            </a:r>
            <a:endParaRPr lang="en-US" dirty="0"/>
          </a:p>
          <a:p>
            <a:r>
              <a:rPr lang="en-US" dirty="0" smtClean="0"/>
              <a:t>I/O</a:t>
            </a:r>
            <a:endParaRPr lang="en-US" dirty="0"/>
          </a:p>
          <a:p>
            <a:r>
              <a:rPr lang="en-US" dirty="0" smtClean="0"/>
              <a:t>RMA</a:t>
            </a:r>
          </a:p>
          <a:p>
            <a:r>
              <a:rPr lang="en-US" dirty="0" smtClean="0"/>
              <a:t>Test/Wait</a:t>
            </a:r>
          </a:p>
          <a:p>
            <a:r>
              <a:rPr lang="en-US" dirty="0" smtClean="0"/>
              <a:t>Handle language </a:t>
            </a:r>
            <a:r>
              <a:rPr lang="en-US" dirty="0" err="1" smtClean="0"/>
              <a:t>xfer</a:t>
            </a:r>
            <a:endParaRPr lang="en-US" dirty="0" smtClean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4561060" y="1351092"/>
            <a:ext cx="0" cy="4775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325866" y="5442422"/>
            <a:ext cx="4010072" cy="136748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These functions </a:t>
            </a:r>
            <a:r>
              <a:rPr lang="en-US" sz="2400" dirty="0" err="1" smtClean="0"/>
              <a:t>init</a:t>
            </a:r>
            <a:r>
              <a:rPr lang="en-US" sz="2400" dirty="0" smtClean="0"/>
              <a:t> / finalize MPI transparently</a:t>
            </a:r>
            <a:endParaRPr lang="en-US" sz="2400" dirty="0"/>
          </a:p>
        </p:txBody>
      </p:sp>
      <p:sp>
        <p:nvSpPr>
          <p:cNvPr id="12" name="Rounded Rectangle 11"/>
          <p:cNvSpPr/>
          <p:nvPr/>
        </p:nvSpPr>
        <p:spPr>
          <a:xfrm>
            <a:off x="4786183" y="5442421"/>
            <a:ext cx="4221389" cy="1367481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These functions can’t be called without a handle created from the left-hand column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81303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Split MPI APIs into two sets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82792" y="1529750"/>
            <a:ext cx="2431750" cy="639762"/>
          </a:xfrm>
        </p:spPr>
        <p:txBody>
          <a:bodyPr>
            <a:normAutofit fontScale="85000" lnSpcReduction="20000"/>
          </a:bodyPr>
          <a:lstStyle/>
          <a:p>
            <a:pPr algn="ctr"/>
            <a:r>
              <a:rPr lang="en-US" dirty="0" smtClean="0">
                <a:solidFill>
                  <a:srgbClr val="00B050"/>
                </a:solidFill>
              </a:rPr>
              <a:t>Performance doesn’t matter (as much)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325865" y="2273731"/>
            <a:ext cx="3945924" cy="395128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Functions that create / query / destroy:</a:t>
            </a:r>
          </a:p>
          <a:p>
            <a:pPr lvl="1"/>
            <a:r>
              <a:rPr lang="en-US" dirty="0" err="1" smtClean="0"/>
              <a:t>MPI_Comm</a:t>
            </a:r>
            <a:endParaRPr lang="en-US" dirty="0" smtClean="0"/>
          </a:p>
          <a:p>
            <a:pPr lvl="1"/>
            <a:r>
              <a:rPr lang="en-US" dirty="0" err="1" smtClean="0"/>
              <a:t>MPI_File</a:t>
            </a:r>
            <a:endParaRPr lang="en-US" dirty="0" smtClean="0"/>
          </a:p>
          <a:p>
            <a:pPr lvl="1"/>
            <a:r>
              <a:rPr lang="en-US" dirty="0" err="1" smtClean="0"/>
              <a:t>MPI_Win</a:t>
            </a:r>
            <a:endParaRPr lang="en-US" dirty="0" smtClean="0"/>
          </a:p>
          <a:p>
            <a:pPr lvl="1"/>
            <a:r>
              <a:rPr lang="en-US" dirty="0" err="1" smtClean="0"/>
              <a:t>MPI_Info</a:t>
            </a:r>
            <a:endParaRPr lang="en-US" dirty="0"/>
          </a:p>
          <a:p>
            <a:pPr lvl="1"/>
            <a:r>
              <a:rPr lang="en-US" dirty="0" err="1"/>
              <a:t>MPI_Op</a:t>
            </a:r>
            <a:endParaRPr lang="en-US" dirty="0"/>
          </a:p>
          <a:p>
            <a:pPr lvl="1"/>
            <a:r>
              <a:rPr lang="en-US" dirty="0" err="1"/>
              <a:t>MPI_Errhandler</a:t>
            </a:r>
            <a:endParaRPr lang="en-US" dirty="0"/>
          </a:p>
          <a:p>
            <a:pPr lvl="1"/>
            <a:r>
              <a:rPr lang="en-US" dirty="0" err="1" smtClean="0"/>
              <a:t>MPI_Datatype</a:t>
            </a:r>
            <a:endParaRPr lang="en-US" dirty="0" smtClean="0"/>
          </a:p>
          <a:p>
            <a:pPr lvl="1"/>
            <a:r>
              <a:rPr lang="en-US" dirty="0" err="1" smtClean="0"/>
              <a:t>MPI_Group</a:t>
            </a:r>
            <a:endParaRPr lang="en-US" dirty="0" smtClean="0"/>
          </a:p>
          <a:p>
            <a:pPr lvl="1"/>
            <a:r>
              <a:rPr lang="en-US" dirty="0" err="1" smtClean="0"/>
              <a:t>MPI_Session</a:t>
            </a:r>
            <a:endParaRPr lang="en-US" dirty="0" smtClean="0"/>
          </a:p>
          <a:p>
            <a:pPr lvl="1"/>
            <a:r>
              <a:rPr lang="en-US" dirty="0" smtClean="0"/>
              <a:t>Attributes</a:t>
            </a:r>
          </a:p>
          <a:p>
            <a:pPr lvl="1"/>
            <a:r>
              <a:rPr lang="en-US" dirty="0" smtClean="0"/>
              <a:t>Processes</a:t>
            </a:r>
          </a:p>
          <a:p>
            <a:r>
              <a:rPr lang="en-US" dirty="0" smtClean="0"/>
              <a:t>MPI_T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5580871" y="1529750"/>
            <a:ext cx="2887276" cy="639762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Performance</a:t>
            </a:r>
          </a:p>
          <a:p>
            <a:pPr algn="ctr"/>
            <a:r>
              <a:rPr lang="en-US" dirty="0" smtClean="0">
                <a:solidFill>
                  <a:srgbClr val="FF0000"/>
                </a:solidFill>
              </a:rPr>
              <a:t>absolutely matters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>
          <a:xfrm>
            <a:off x="5273127" y="2199589"/>
            <a:ext cx="3195020" cy="3951288"/>
          </a:xfrm>
        </p:spPr>
        <p:txBody>
          <a:bodyPr>
            <a:normAutofit/>
          </a:bodyPr>
          <a:lstStyle/>
          <a:p>
            <a:r>
              <a:rPr lang="en-US" dirty="0" smtClean="0"/>
              <a:t>Point </a:t>
            </a:r>
            <a:r>
              <a:rPr lang="en-US" dirty="0"/>
              <a:t>to </a:t>
            </a:r>
            <a:r>
              <a:rPr lang="en-US" dirty="0" smtClean="0"/>
              <a:t>point</a:t>
            </a:r>
            <a:endParaRPr lang="en-US" dirty="0"/>
          </a:p>
          <a:p>
            <a:r>
              <a:rPr lang="en-US" dirty="0" smtClean="0"/>
              <a:t>Collectives</a:t>
            </a:r>
            <a:endParaRPr lang="en-US" dirty="0"/>
          </a:p>
          <a:p>
            <a:r>
              <a:rPr lang="en-US" dirty="0" smtClean="0"/>
              <a:t>I/O</a:t>
            </a:r>
            <a:endParaRPr lang="en-US" dirty="0"/>
          </a:p>
          <a:p>
            <a:r>
              <a:rPr lang="en-US" dirty="0" smtClean="0"/>
              <a:t>RMA</a:t>
            </a:r>
          </a:p>
          <a:p>
            <a:r>
              <a:rPr lang="en-US" dirty="0" smtClean="0"/>
              <a:t>Test/Wait</a:t>
            </a:r>
          </a:p>
          <a:p>
            <a:r>
              <a:rPr lang="en-US" dirty="0" smtClean="0"/>
              <a:t>Handle language </a:t>
            </a:r>
            <a:r>
              <a:rPr lang="en-US" dirty="0" err="1" smtClean="0"/>
              <a:t>xfer</a:t>
            </a:r>
            <a:endParaRPr lang="en-US" dirty="0" smtClean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4561060" y="1351092"/>
            <a:ext cx="0" cy="477507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4759942" y="2404419"/>
            <a:ext cx="4221389" cy="2274737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MPI_COMM_WORLD and MPI_COMM_SELF are notable exceptions.</a:t>
            </a:r>
          </a:p>
          <a:p>
            <a:pPr algn="ctr"/>
            <a:endParaRPr lang="en-US" sz="2400" dirty="0"/>
          </a:p>
          <a:p>
            <a:pPr algn="ctr"/>
            <a:r>
              <a:rPr lang="is-IS" sz="2400" dirty="0" smtClean="0"/>
              <a:t>…</a:t>
            </a:r>
            <a:r>
              <a:rPr lang="en-US" sz="2400" dirty="0" smtClean="0"/>
              <a:t>I’ll address this shortly.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29331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Create a </a:t>
            </a:r>
            <a:r>
              <a:rPr lang="en-US" sz="20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datatype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– initialize MPI (perhaps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// only partially)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MPI_Type_contiguous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(2, MPI_INT, &amp;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mytype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1178010" y="3525793"/>
            <a:ext cx="6787979" cy="278293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The creation of the first user-defined MPI object </a:t>
            </a:r>
            <a:r>
              <a:rPr lang="en-US" sz="3600" dirty="0" smtClean="0">
                <a:solidFill>
                  <a:schemeClr val="tx1"/>
                </a:solidFill>
              </a:rPr>
              <a:t>(partially?) initializes </a:t>
            </a:r>
            <a:r>
              <a:rPr lang="en-US" sz="3600" dirty="0" smtClean="0">
                <a:solidFill>
                  <a:schemeClr val="tx1"/>
                </a:solidFill>
              </a:rPr>
              <a:t>MPI</a:t>
            </a:r>
          </a:p>
          <a:p>
            <a:pPr algn="ctr"/>
            <a:endParaRPr lang="en-US" sz="3600" dirty="0">
              <a:solidFill>
                <a:schemeClr val="tx1"/>
              </a:solidFill>
            </a:endParaRPr>
          </a:p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Initialization can be a local action!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Modified 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857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Create a </a:t>
            </a:r>
            <a:r>
              <a:rPr lang="en-US" sz="20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datatype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– initialize MPI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MPI_Type_contiguous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(2, MPI_INT, &amp;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mytype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is-I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// Free the datatype – (may) finalize MPI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MPI_Type_free(&amp;mytype);</a:t>
            </a:r>
          </a:p>
          <a:p>
            <a:pPr marL="0" indent="0">
              <a:buNone/>
            </a:pPr>
            <a:endParaRPr lang="is-I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 return 0; </a:t>
            </a:r>
            <a:r>
              <a:rPr lang="is-I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Valgrind </a:t>
            </a:r>
            <a:r>
              <a:rPr lang="is-I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clean at point of exit</a:t>
            </a:r>
            <a:endParaRPr lang="is-I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70742" y="4754905"/>
            <a:ext cx="6787979" cy="185351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The destruction of the last user-defined MPI object conceptually finalizes MPI.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7108031" y="4754905"/>
            <a:ext cx="1971675" cy="185351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There are some corner cases described on the following slides.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Modified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018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Create a </a:t>
            </a:r>
            <a:r>
              <a:rPr lang="en-US" sz="20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datatype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– initialize MPI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MPI_Type_contiguous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(2, MPI_INT, &amp;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mytype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is-I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// Free the datatype – (may) finalize MPI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MPI_Type_free(&amp;mytype);</a:t>
            </a:r>
          </a:p>
          <a:p>
            <a:pPr marL="0" indent="0">
              <a:buNone/>
            </a:pPr>
            <a:endParaRPr lang="is-I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is-I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(may) Re-initialize MPI!</a:t>
            </a: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 MPI_Type_dup(MPI_INT, &amp;mytype);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55355" y="4762338"/>
            <a:ext cx="8630115" cy="185351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We can also </a:t>
            </a:r>
            <a:r>
              <a:rPr lang="en-US" sz="3600" smtClean="0">
                <a:solidFill>
                  <a:schemeClr val="tx1"/>
                </a:solidFill>
              </a:rPr>
              <a:t>(conceptually) re-initialize </a:t>
            </a:r>
            <a:r>
              <a:rPr lang="en-US" sz="3600" dirty="0" smtClean="0">
                <a:solidFill>
                  <a:schemeClr val="tx1"/>
                </a:solidFill>
              </a:rPr>
              <a:t>MPI!</a:t>
            </a:r>
          </a:p>
          <a:p>
            <a:pPr algn="ctr"/>
            <a:r>
              <a:rPr lang="en-US" sz="3600" dirty="0" smtClean="0">
                <a:solidFill>
                  <a:schemeClr val="tx1"/>
                </a:solidFill>
              </a:rPr>
              <a:t>(it’s transparent to the user – so why not?)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Modified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989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Create a </a:t>
            </a:r>
            <a:r>
              <a:rPr lang="en-US" sz="2000" dirty="0" err="1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datatype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– initialize MPI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MPI_Type_contiguous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(2, MPI_INT, &amp;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mytype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is-I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// Free the datatype – (may) finalize MPI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MPI_Type_free(&amp;mytype);</a:t>
            </a:r>
          </a:p>
          <a:p>
            <a:pPr marL="0" indent="0">
              <a:buNone/>
            </a:pPr>
            <a:endParaRPr lang="is-I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is-I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(may) Re-initialize MPI!</a:t>
            </a:r>
            <a:endParaRPr lang="is-I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 MPI_Type_dup(MPI_INT, &amp;mytype);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return 0;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}</a:t>
            </a:r>
            <a:endParaRPr lang="is-IS" sz="2000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102594" y="4983892"/>
            <a:ext cx="6957322" cy="1581662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smtClean="0">
                <a:solidFill>
                  <a:schemeClr val="tx1"/>
                </a:solidFill>
              </a:rPr>
              <a:t>(Sometimes) </a:t>
            </a:r>
            <a:r>
              <a:rPr lang="en-US" sz="3600" dirty="0" smtClean="0">
                <a:solidFill>
                  <a:schemeClr val="tx1"/>
                </a:solidFill>
              </a:rPr>
              <a:t>Not an error to exit the process with MPI still initialized</a:t>
            </a:r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Modified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963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1143000"/>
          </a:xfrm>
        </p:spPr>
        <p:txBody>
          <a:bodyPr>
            <a:normAutofit fontScale="90000"/>
          </a:bodyPr>
          <a:lstStyle/>
          <a:p>
            <a:r>
              <a:rPr lang="en-US" smtClean="0"/>
              <a:t>MPI-3.1 MPI_INIT / FINALIZE limitations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51056" cy="4525963"/>
          </a:xfrm>
        </p:spPr>
        <p:txBody>
          <a:bodyPr>
            <a:normAutofit/>
          </a:bodyPr>
          <a:lstStyle/>
          <a:p>
            <a:r>
              <a:rPr lang="en-US" sz="2400" smtClean="0"/>
              <a:t>Cannot init MPI from different entities within a process without a priori knowledge / coordination</a:t>
            </a:r>
          </a:p>
          <a:p>
            <a:pPr lvl="1"/>
            <a:r>
              <a:rPr lang="en-US" sz="2000" smtClean="0"/>
              <a:t>I.e.: MPI-3.1 (intentionally) still did not solve the underlying problem </a:t>
            </a:r>
            <a:r>
              <a:rPr lang="en-US" sz="2000" smtClean="0">
                <a:sym typeface="Wingdings"/>
              </a:rPr>
              <a:t></a:t>
            </a:r>
            <a:endParaRPr lang="en-US" sz="2000" dirty="0" smtClean="0"/>
          </a:p>
        </p:txBody>
      </p:sp>
      <p:sp>
        <p:nvSpPr>
          <p:cNvPr id="11" name="Rounded Rectangle 10"/>
          <p:cNvSpPr/>
          <p:nvPr/>
        </p:nvSpPr>
        <p:spPr>
          <a:xfrm>
            <a:off x="670024" y="3296056"/>
            <a:ext cx="7772400" cy="2139545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5" tIns="45718" rIns="91435" bIns="45718" spcCol="0" rtlCol="0" anchor="ctr"/>
          <a:lstStyle/>
          <a:p>
            <a:pPr algn="ctr"/>
            <a:r>
              <a:rPr lang="en-US" sz="4400" dirty="0"/>
              <a:t>MPI Process</a:t>
            </a:r>
          </a:p>
          <a:p>
            <a:pPr algn="ctr"/>
            <a:endParaRPr lang="en-US" sz="4400" dirty="0"/>
          </a:p>
          <a:p>
            <a:pPr algn="ctr"/>
            <a:endParaRPr lang="en-US" sz="4400" dirty="0"/>
          </a:p>
        </p:txBody>
      </p:sp>
      <p:sp>
        <p:nvSpPr>
          <p:cNvPr id="12" name="TextBox 11"/>
          <p:cNvSpPr txBox="1"/>
          <p:nvPr/>
        </p:nvSpPr>
        <p:spPr>
          <a:xfrm>
            <a:off x="974824" y="4158486"/>
            <a:ext cx="3370662" cy="9233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// Library 1 (thread)</a:t>
            </a:r>
          </a:p>
          <a:p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MPI_Initialized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(&amp;flag);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if (!flag)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91334" y="4133086"/>
            <a:ext cx="3370662" cy="92332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91435" tIns="45718" rIns="91435" bIns="45718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// Library 2 (thread)</a:t>
            </a:r>
          </a:p>
          <a:p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MPI_Initialized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(&amp;flag);</a:t>
            </a:r>
          </a:p>
          <a:p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if (!flag) </a:t>
            </a:r>
            <a:r>
              <a:rPr lang="en-US" dirty="0" err="1" smtClean="0">
                <a:solidFill>
                  <a:schemeClr val="bg1"/>
                </a:solidFill>
                <a:latin typeface="Courier"/>
                <a:cs typeface="Courier"/>
              </a:rPr>
              <a:t>MPI_Init</a:t>
            </a:r>
            <a:r>
              <a:rPr lang="en-US" dirty="0" smtClean="0">
                <a:solidFill>
                  <a:schemeClr val="bg1"/>
                </a:solidFill>
                <a:latin typeface="Courier"/>
                <a:cs typeface="Courier"/>
              </a:rPr>
              <a:t>(…);</a:t>
            </a:r>
            <a:endParaRPr lang="en-US" dirty="0">
              <a:solidFill>
                <a:schemeClr val="bg1"/>
              </a:solidFill>
              <a:latin typeface="Courier"/>
              <a:cs typeface="Courier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2495649" y="5687557"/>
            <a:ext cx="4121150" cy="773873"/>
          </a:xfrm>
          <a:prstGeom prst="roundRect">
            <a:avLst/>
          </a:prstGeom>
          <a:solidFill>
            <a:srgbClr val="FF0000">
              <a:alpha val="90000"/>
            </a:srgbClr>
          </a:solidFill>
          <a:ln>
            <a:noFill/>
          </a:ln>
          <a:effectLst>
            <a:outerShdw blurRad="76200" dist="50800" dir="5400000" algn="ctr" rotWithShape="0">
              <a:srgbClr val="000000">
                <a:alpha val="2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4008" tIns="32004" rIns="64008" bIns="32004" rtlCol="0" anchor="ctr"/>
          <a:lstStyle/>
          <a:p>
            <a:pPr algn="ctr"/>
            <a:r>
              <a:rPr lang="en-US" b="1" dirty="0">
                <a:latin typeface="Chalkboard"/>
                <a:cs typeface="Chalkboard"/>
              </a:rPr>
              <a:t>THIS IS INSUFFICIENT / POTENTIALLY ERRONEOUS</a:t>
            </a:r>
          </a:p>
        </p:txBody>
      </p:sp>
    </p:spTree>
    <p:extLst>
      <p:ext uri="{BB962C8B-B14F-4D97-AF65-F5344CB8AC3E}">
        <p14:creationId xmlns:p14="http://schemas.microsoft.com/office/powerpoint/2010/main" val="211921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overall theme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Just use MPI functions whenever you want</a:t>
            </a:r>
          </a:p>
          <a:p>
            <a:pPr lvl="1"/>
            <a:r>
              <a:rPr lang="en-US" dirty="0" smtClean="0"/>
              <a:t>MPI will initialize as it needs to</a:t>
            </a:r>
          </a:p>
          <a:p>
            <a:pPr lvl="1"/>
            <a:r>
              <a:rPr lang="en-US" i="1" dirty="0" smtClean="0"/>
              <a:t>Initialization essentially becomes an implementation detail</a:t>
            </a:r>
          </a:p>
          <a:p>
            <a:r>
              <a:rPr lang="en-US" dirty="0" smtClean="0"/>
              <a:t>Finalization will (conceptually) occur whenever all user-defined handles are destroyed</a:t>
            </a:r>
          </a:p>
          <a:p>
            <a:pPr lvl="1"/>
            <a:r>
              <a:rPr lang="en-US" dirty="0" smtClean="0"/>
              <a:t>This, too, is an implementation detail</a:t>
            </a:r>
          </a:p>
          <a:p>
            <a:r>
              <a:rPr lang="en-US" dirty="0" smtClean="0"/>
              <a:t>Only guarantee of ”</a:t>
            </a:r>
            <a:r>
              <a:rPr lang="en-US" dirty="0" err="1" smtClean="0"/>
              <a:t>Valgrind</a:t>
            </a:r>
            <a:r>
              <a:rPr lang="en-US" dirty="0" smtClean="0"/>
              <a:t>-clean” is if all user-defined handles are destroyed at process exit</a:t>
            </a:r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Modified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9577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Wait a minute –</a:t>
            </a:r>
            <a:br>
              <a:rPr lang="en-US" dirty="0" smtClean="0"/>
            </a:br>
            <a:r>
              <a:rPr lang="en-US" dirty="0" smtClean="0"/>
              <a:t>What about MPI_COMM_WORLD?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Can’t I do this?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MPI_Send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…, MPI_COMM_WORLD);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1133" y="2924431"/>
            <a:ext cx="3025667" cy="3727622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728662" y="3239528"/>
            <a:ext cx="4255552" cy="3097427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This would be calling a “performance matters” function before a “performance doesn’t matter</a:t>
            </a:r>
            <a:r>
              <a:rPr lang="en-US" sz="2400" smtClean="0"/>
              <a:t>” function</a:t>
            </a:r>
          </a:p>
          <a:p>
            <a:pPr algn="ctr"/>
            <a:endParaRPr lang="en-US" sz="2400" dirty="0" smtClean="0"/>
          </a:p>
          <a:p>
            <a:pPr algn="ctr"/>
            <a:r>
              <a:rPr lang="en-US" sz="2400" dirty="0"/>
              <a:t>I</a:t>
            </a:r>
            <a:r>
              <a:rPr lang="en-US" sz="2400" dirty="0" smtClean="0"/>
              <a:t>.e., MPI has not initialized yet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27318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Wait a minute –</a:t>
            </a:r>
            <a:br>
              <a:rPr lang="en-US" dirty="0" smtClean="0"/>
            </a:br>
            <a:r>
              <a:rPr lang="en-US" dirty="0" smtClean="0"/>
              <a:t>What about MPI_COMM_WORLD?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// This is valid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MPI_Init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(NULL, NULL);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MPI_Send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…, MPI_COMM_WORLD);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4" name="Rounded Rectangle 3"/>
          <p:cNvSpPr/>
          <p:nvPr/>
        </p:nvSpPr>
        <p:spPr>
          <a:xfrm>
            <a:off x="230660" y="3591697"/>
            <a:ext cx="8682680" cy="282557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/>
              <a:t>Re-define MPI_INIT and MPI_FINALIZE:</a:t>
            </a:r>
          </a:p>
          <a:p>
            <a:pPr algn="ctr"/>
            <a:r>
              <a:rPr lang="en-US" sz="3600" dirty="0" smtClean="0"/>
              <a:t>constructor and destructor for MPI_COMM_WORLD and MPI_COMM_SELF</a:t>
            </a:r>
          </a:p>
        </p:txBody>
      </p:sp>
    </p:spTree>
    <p:extLst>
      <p:ext uri="{BB962C8B-B14F-4D97-AF65-F5344CB8AC3E}">
        <p14:creationId xmlns:p14="http://schemas.microsoft.com/office/powerpoint/2010/main" val="1566589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INIT and FINALIZE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MPI_Init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(NULL, NULL);</a:t>
            </a:r>
          </a:p>
          <a:p>
            <a:pPr marL="0" indent="0">
              <a:buNone/>
            </a:pP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MPI_Send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…, MPI_COMM_WORLD);</a:t>
            </a:r>
          </a:p>
          <a:p>
            <a:pPr marL="0" indent="0">
              <a:buNone/>
            </a:pP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MPI_Finalize();</a:t>
            </a: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1974521" y="3456761"/>
            <a:ext cx="5194955" cy="110567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/>
              <a:t>INIT and FINALIZE continue to exist for two reasons:</a:t>
            </a:r>
          </a:p>
          <a:p>
            <a:pPr marL="342900" indent="-342900">
              <a:buAutoNum type="arabicPeriod"/>
            </a:pPr>
            <a:r>
              <a:rPr lang="en-US" dirty="0" smtClean="0"/>
              <a:t>Backwards compatibility</a:t>
            </a:r>
          </a:p>
          <a:p>
            <a:pPr marL="342900" indent="-342900">
              <a:buAutoNum type="arabicPeriod"/>
            </a:pPr>
            <a:r>
              <a:rPr lang="en-US" dirty="0" smtClean="0"/>
              <a:t>Convenience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1082277" y="4744995"/>
            <a:ext cx="6979445" cy="19306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 let’s keep them </a:t>
            </a:r>
            <a:r>
              <a:rPr lang="en-US" dirty="0" smtClean="0"/>
              <a:t>the same as </a:t>
            </a:r>
            <a:r>
              <a:rPr lang="en-US" dirty="0" smtClean="0"/>
              <a:t>MPI-3.1:</a:t>
            </a:r>
            <a:endParaRPr lang="en-US" dirty="0" smtClean="0"/>
          </a:p>
          <a:p>
            <a:pPr marL="285750" indent="-285750" algn="ctr">
              <a:buFont typeface="Arial" charset="0"/>
              <a:buChar char="•"/>
            </a:pPr>
            <a:r>
              <a:rPr lang="en-US" dirty="0" smtClean="0"/>
              <a:t>If you call INIT, you have to call FINALIZE</a:t>
            </a:r>
          </a:p>
          <a:p>
            <a:pPr marL="285750" indent="-285750" algn="ctr">
              <a:buFont typeface="Arial" charset="0"/>
              <a:buChar char="•"/>
            </a:pPr>
            <a:r>
              <a:rPr lang="en-US" dirty="0" smtClean="0"/>
              <a:t>You can only call INIT / FINALIZE once</a:t>
            </a:r>
          </a:p>
          <a:p>
            <a:pPr marL="285750" indent="-285750" algn="ctr">
              <a:buFont typeface="Arial" charset="0"/>
              <a:buChar char="•"/>
            </a:pPr>
            <a:r>
              <a:rPr lang="en-US" dirty="0" smtClean="0"/>
              <a:t>INITIALIZED / FINALIZED only refer to INIT / FINALIZE (not sessions)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If you want different behavior, use sessions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Modified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09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 and FINALIZE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INIT/FINALIZE </a:t>
            </a:r>
            <a:r>
              <a:rPr lang="en-US" dirty="0"/>
              <a:t>create </a:t>
            </a:r>
            <a:r>
              <a:rPr lang="en-US" dirty="0" smtClean="0"/>
              <a:t>an implicit </a:t>
            </a:r>
            <a:r>
              <a:rPr lang="en-US" dirty="0"/>
              <a:t>session</a:t>
            </a:r>
          </a:p>
          <a:p>
            <a:pPr lvl="1"/>
            <a:r>
              <a:rPr lang="en-US" dirty="0"/>
              <a:t>You cannot extract an </a:t>
            </a:r>
            <a:r>
              <a:rPr lang="en-US" dirty="0" err="1"/>
              <a:t>MPI_Session</a:t>
            </a:r>
            <a:r>
              <a:rPr lang="en-US" dirty="0"/>
              <a:t> handle for the implicit session created by MPI_INIT[_THREAD]</a:t>
            </a:r>
          </a:p>
          <a:p>
            <a:r>
              <a:rPr lang="en-US" dirty="0" smtClean="0"/>
              <a:t>Yes, you can use INIT/FINALIZE in the same MPI process as other sessions</a:t>
            </a:r>
          </a:p>
          <a:p>
            <a:endParaRPr lang="en-US" dirty="0"/>
          </a:p>
          <a:p>
            <a:r>
              <a:rPr lang="en-US" dirty="0" smtClean="0"/>
              <a:t>Consequence: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an no longer use MPI_COMM_WORLD rank 0 as part of the launch mechanism</a:t>
            </a:r>
          </a:p>
          <a:p>
            <a:pPr marL="457200" lvl="1" indent="0">
              <a:buNone/>
            </a:pPr>
            <a:r>
              <a:rPr lang="en-US" dirty="0" smtClean="0">
                <a:sym typeface="Wingdings"/>
              </a:rPr>
              <a:t> No one seems to think that this is important any more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Modified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641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Backwards compatibility:</a:t>
            </a:r>
            <a:br>
              <a:rPr lang="en-US" dirty="0" smtClean="0"/>
            </a:br>
            <a:r>
              <a:rPr lang="en-US" dirty="0" smtClean="0"/>
              <a:t>INITIALIZED and FINALIZED behavior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93494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i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nt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main() {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 smtClean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(&amp;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flag);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assert(flag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MPI_Session_create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…, &amp;session1);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assert(flag 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MPI_Init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(NULL, NULL);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 smtClean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assert(flag 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MPI_Session_free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…, &amp;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session1);</a:t>
            </a: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  assert(flag 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);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MPI_Session_create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>
                <a:latin typeface="Courier" charset="0"/>
                <a:ea typeface="Courier" charset="0"/>
                <a:cs typeface="Courier" charset="0"/>
              </a:rPr>
              <a:t>…, &amp;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session2);</a:t>
            </a:r>
            <a:endParaRPr lang="is-I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  assert(flag == </a:t>
            </a:r>
            <a:r>
              <a:rPr lang="en-US" sz="2000" dirty="0">
                <a:solidFill>
                  <a:srgbClr val="FF0000"/>
                </a:solidFill>
                <a:latin typeface="Courier" charset="0"/>
                <a:ea typeface="Courier" charset="0"/>
                <a:cs typeface="Courier" charset="0"/>
              </a:rPr>
              <a:t>false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is-I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    MPI_Finalize();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MPI_Session_free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(</a:t>
            </a: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…, &amp;session2);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MPI_Initialized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   </a:t>
            </a:r>
            <a:r>
              <a:rPr lang="en-US" sz="2000" dirty="0" err="1">
                <a:latin typeface="Courier" charset="0"/>
                <a:ea typeface="Courier" charset="0"/>
                <a:cs typeface="Courier" charset="0"/>
              </a:rPr>
              <a:t>MPI_Finalized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(&amp;flag);   assert(flag == </a:t>
            </a:r>
            <a:r>
              <a:rPr lang="en-US" sz="2000" dirty="0">
                <a:solidFill>
                  <a:schemeClr val="accent3">
                    <a:lumMod val="50000"/>
                  </a:schemeClr>
                </a:solidFill>
                <a:latin typeface="Courier" charset="0"/>
                <a:ea typeface="Courier" charset="0"/>
                <a:cs typeface="Courier" charset="0"/>
              </a:rPr>
              <a:t>true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);</a:t>
            </a:r>
            <a:endParaRPr lang="is-I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is-IS" sz="2000" dirty="0" smtClean="0">
                <a:latin typeface="Courier" charset="0"/>
                <a:ea typeface="Courier" charset="0"/>
                <a:cs typeface="Courier" charset="0"/>
              </a:rPr>
              <a:t>}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5703216" y="2545235"/>
            <a:ext cx="2762054" cy="29317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Short version: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 smtClean="0"/>
              <a:t>INITIALIZED, FINALIZED, IS_THREAD_MAIN all still refer to INIT / FINALIZE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76993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Corner cases</a:t>
            </a:r>
            <a:br>
              <a:rPr lang="en-US" dirty="0" smtClean="0"/>
            </a:br>
            <a:r>
              <a:rPr lang="en-US" dirty="0" smtClean="0"/>
              <a:t>that don’t fit well into sessions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85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COMM_SELF attribute destruction during FINALIZE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MPI-defined attributes on COMM_WORLD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MPI_COMM_SPAWN[_MULTIPLE]</a:t>
            </a:r>
          </a:p>
          <a:p>
            <a:pPr lvl="1"/>
            <a:r>
              <a:rPr lang="en-US" dirty="0" smtClean="0"/>
              <a:t>And MPI_COMM_GET_PARENT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Syntactic sugar for getting something like MPI_COMM_WORLD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2647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MPI 3-1:</a:t>
            </a:r>
            <a:br>
              <a:rPr lang="en-US" dirty="0" smtClean="0"/>
            </a:br>
            <a:r>
              <a:rPr lang="en-US" dirty="0" smtClean="0"/>
              <a:t>Attribute destruction on COMM_SELF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MPI-3.1 guarantees an order of callbacks of attribute destruction on MPI_COMM_SELF during MPI_FINALIZE</a:t>
            </a:r>
          </a:p>
          <a:p>
            <a:pPr lvl="1"/>
            <a:r>
              <a:rPr lang="is-IS" dirty="0" smtClean="0"/>
              <a:t>Finalization callbacks are useful</a:t>
            </a:r>
          </a:p>
          <a:p>
            <a:pPr lvl="1"/>
            <a:r>
              <a:rPr lang="is-IS" dirty="0" smtClean="0"/>
              <a:t>Do not want to lose this functionality</a:t>
            </a:r>
            <a:endParaRPr lang="en-US" dirty="0" smtClean="0"/>
          </a:p>
          <a:p>
            <a:r>
              <a:rPr lang="en-US" dirty="0" smtClean="0"/>
              <a:t>So: this behavior will still occur</a:t>
            </a:r>
          </a:p>
          <a:p>
            <a:pPr lvl="1"/>
            <a:r>
              <a:rPr lang="is-IS" dirty="0" smtClean="0"/>
              <a:t>…but only if you call MPI_INIT / MPI_FINALIZE</a:t>
            </a:r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55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Session-based finalization hook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3500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MPI_Session_finalize_hook_add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MPI_Session</a:t>
            </a:r>
            <a:r>
              <a:rPr lang="en-US" dirty="0" smtClean="0"/>
              <a:t> session,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session_finalize_hook_func_ptr</a:t>
            </a:r>
            <a:r>
              <a:rPr lang="en-US" dirty="0" smtClean="0"/>
              <a:t> </a:t>
            </a:r>
            <a:r>
              <a:rPr lang="en-US" dirty="0" err="1" smtClean="0"/>
              <a:t>fn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IN void *context) </a:t>
            </a:r>
            <a:r>
              <a:rPr lang="en-US" dirty="0" smtClean="0">
                <a:solidFill>
                  <a:srgbClr val="FF0000"/>
                </a:solidFill>
              </a:rPr>
              <a:t>// user-provided</a:t>
            </a:r>
          </a:p>
          <a:p>
            <a:r>
              <a:rPr lang="en-US" dirty="0"/>
              <a:t>v</a:t>
            </a:r>
            <a:r>
              <a:rPr lang="en-US" dirty="0" smtClean="0"/>
              <a:t>oid (*</a:t>
            </a:r>
            <a:r>
              <a:rPr lang="en-US" dirty="0" err="1" smtClean="0"/>
              <a:t>session_finalize_hook_func_ptr</a:t>
            </a:r>
            <a:r>
              <a:rPr lang="en-US" dirty="0" smtClean="0"/>
              <a:t>)(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MPI_Session</a:t>
            </a:r>
            <a:r>
              <a:rPr lang="en-US" dirty="0" smtClean="0"/>
              <a:t> session,</a:t>
            </a:r>
          </a:p>
          <a:p>
            <a:pPr lvl="1"/>
            <a:r>
              <a:rPr lang="en-US" dirty="0" smtClean="0"/>
              <a:t>IN void *context) </a:t>
            </a:r>
            <a:r>
              <a:rPr lang="en-US" dirty="0" smtClean="0">
                <a:solidFill>
                  <a:srgbClr val="FF0000"/>
                </a:solidFill>
              </a:rPr>
              <a:t>// from ”context” in ADD call</a:t>
            </a:r>
          </a:p>
          <a:p>
            <a:r>
              <a:rPr lang="en-US" dirty="0" smtClean="0"/>
              <a:t>(</a:t>
            </a:r>
            <a:r>
              <a:rPr lang="en-US" dirty="0" err="1" smtClean="0"/>
              <a:t>session,fn,context</a:t>
            </a:r>
            <a:r>
              <a:rPr lang="en-US" dirty="0" smtClean="0"/>
              <a:t>) tuple must be unique</a:t>
            </a:r>
          </a:p>
          <a:p>
            <a:pPr lvl="1"/>
            <a:r>
              <a:rPr lang="en-US" dirty="0" smtClean="0"/>
              <a:t>MPI_ERR_ARG if tuple not unique</a:t>
            </a:r>
          </a:p>
          <a:p>
            <a:r>
              <a:rPr lang="en-US" dirty="0" smtClean="0"/>
              <a:t>Description on next slide</a:t>
            </a:r>
            <a:r>
              <a:rPr lang="is-IS" dirty="0" smtClean="0"/>
              <a:t>…</a:t>
            </a:r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92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(More of) What we want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Fix MPI-3.1 limitations:</a:t>
            </a:r>
          </a:p>
          <a:p>
            <a:pPr lvl="1"/>
            <a:r>
              <a:rPr lang="en-US" dirty="0" smtClean="0"/>
              <a:t>Cannot </a:t>
            </a:r>
            <a:r>
              <a:rPr lang="en-US" dirty="0" err="1" smtClean="0"/>
              <a:t>init</a:t>
            </a:r>
            <a:r>
              <a:rPr lang="en-US" dirty="0" smtClean="0"/>
              <a:t> MPI from different entities within a process without a priori knowledge / coordination</a:t>
            </a:r>
          </a:p>
          <a:p>
            <a:pPr lvl="1"/>
            <a:r>
              <a:rPr lang="en-US" dirty="0" smtClean="0"/>
              <a:t>Cannot initialize MPI more than once</a:t>
            </a:r>
          </a:p>
          <a:p>
            <a:pPr lvl="1"/>
            <a:r>
              <a:rPr lang="en-US" dirty="0" smtClean="0"/>
              <a:t>Cannot set error behavior of MPI initialization</a:t>
            </a:r>
          </a:p>
          <a:p>
            <a:pPr lvl="1"/>
            <a:r>
              <a:rPr lang="en-US" dirty="0" smtClean="0"/>
              <a:t>Cannot re-initialize MPI after it has been finalized</a:t>
            </a:r>
          </a:p>
        </p:txBody>
      </p:sp>
    </p:spTree>
    <p:extLst>
      <p:ext uri="{BB962C8B-B14F-4D97-AF65-F5344CB8AC3E}">
        <p14:creationId xmlns:p14="http://schemas.microsoft.com/office/powerpoint/2010/main" val="1991429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Session-based finalization hook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2578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Analogous to (but better than) attribute destruction on COMM_SELF</a:t>
            </a:r>
          </a:p>
          <a:p>
            <a:pPr lvl="1"/>
            <a:r>
              <a:rPr lang="en-US" dirty="0" smtClean="0"/>
              <a:t>Called ”at the beginning” of MPI_SESSION_FINALIZE, before the session is destroyed</a:t>
            </a:r>
          </a:p>
          <a:p>
            <a:pPr lvl="1"/>
            <a:r>
              <a:rPr lang="en-US" dirty="0" smtClean="0"/>
              <a:t>Called in reverse order of hook registration</a:t>
            </a:r>
          </a:p>
          <a:p>
            <a:r>
              <a:rPr lang="en-US" dirty="0" smtClean="0"/>
              <a:t>New features</a:t>
            </a:r>
          </a:p>
          <a:p>
            <a:pPr lvl="1"/>
            <a:r>
              <a:rPr lang="en-US" dirty="0" smtClean="0"/>
              <a:t>No guarantees about thread context of callback</a:t>
            </a:r>
          </a:p>
          <a:p>
            <a:pPr lvl="1"/>
            <a:r>
              <a:rPr lang="en-US" dirty="0" smtClean="0"/>
              <a:t>All callbacks will be invoked before SESSION_FINALIZE returns</a:t>
            </a:r>
          </a:p>
          <a:p>
            <a:pPr lvl="1"/>
            <a:r>
              <a:rPr lang="en-US" dirty="0" smtClean="0"/>
              <a:t>Hook returns void; will not affect rest of MPI_SESSION_FINALIZE</a:t>
            </a:r>
          </a:p>
          <a:p>
            <a:pPr lvl="1"/>
            <a:r>
              <a:rPr lang="en-US" dirty="0" smtClean="0"/>
              <a:t>User-provided (void*) context passed from “add” function to callback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42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Session-based finalization hook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not addressed:</a:t>
            </a:r>
          </a:p>
          <a:p>
            <a:pPr lvl="1"/>
            <a:r>
              <a:rPr lang="en-US" dirty="0" smtClean="0"/>
              <a:t>What can you do in the callback?</a:t>
            </a:r>
          </a:p>
          <a:p>
            <a:pPr lvl="1"/>
            <a:r>
              <a:rPr lang="en-US" dirty="0" smtClean="0"/>
              <a:t>Do we want a callback for when </a:t>
            </a:r>
            <a:r>
              <a:rPr lang="en-US" i="1" u="sng" dirty="0" smtClean="0"/>
              <a:t>all</a:t>
            </a:r>
            <a:r>
              <a:rPr lang="en-US" dirty="0" smtClean="0"/>
              <a:t> sessions are destroyed</a:t>
            </a:r>
            <a:r>
              <a:rPr lang="en-US" dirty="0" smtClean="0"/>
              <a:t>?</a:t>
            </a:r>
          </a:p>
          <a:p>
            <a:pPr lvl="2"/>
            <a:r>
              <a:rPr lang="en-US" dirty="0" smtClean="0"/>
              <a:t>Sessions are units of isolation; this </a:t>
            </a:r>
            <a:r>
              <a:rPr lang="en-US" dirty="0" err="1" smtClean="0"/>
              <a:t>kinda</a:t>
            </a:r>
            <a:r>
              <a:rPr lang="en-US" dirty="0" smtClean="0"/>
              <a:t> breaks that</a:t>
            </a:r>
          </a:p>
          <a:p>
            <a:pPr lvl="2"/>
            <a:r>
              <a:rPr lang="en-US" dirty="0" smtClean="0"/>
              <a:t>But OTOH, tools cross-cut isolation, so they might still want to know when all sessions are dead</a:t>
            </a:r>
            <a:r>
              <a:rPr lang="is-IS" dirty="0" smtClean="0"/>
              <a:t>…?</a:t>
            </a:r>
          </a:p>
          <a:p>
            <a:pPr lvl="2"/>
            <a:r>
              <a:rPr lang="is-IS" dirty="0" smtClean="0"/>
              <a:t>But OTTH, tools might be better served to know when each session is destroyed...?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385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De-registration of</a:t>
            </a:r>
            <a:br>
              <a:rPr lang="en-US" dirty="0" smtClean="0"/>
            </a:br>
            <a:r>
              <a:rPr lang="en-US" dirty="0" smtClean="0"/>
              <a:t>session finalization hook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43500"/>
          </a:xfrm>
        </p:spPr>
        <p:txBody>
          <a:bodyPr>
            <a:normAutofit fontScale="92500"/>
          </a:bodyPr>
          <a:lstStyle/>
          <a:p>
            <a:r>
              <a:rPr lang="en-US" dirty="0" err="1" smtClean="0"/>
              <a:t>MPI_Session_finalize_hook_del</a:t>
            </a:r>
            <a:r>
              <a:rPr lang="en-US" dirty="0" smtClean="0"/>
              <a:t>(</a:t>
            </a:r>
            <a:endParaRPr lang="en-US" dirty="0"/>
          </a:p>
          <a:p>
            <a:pPr lvl="1"/>
            <a:r>
              <a:rPr lang="en-US" dirty="0"/>
              <a:t>IN </a:t>
            </a:r>
            <a:r>
              <a:rPr lang="en-US" dirty="0" err="1" smtClean="0"/>
              <a:t>MPI_Session</a:t>
            </a:r>
            <a:r>
              <a:rPr lang="en-US" dirty="0" smtClean="0"/>
              <a:t> session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IN </a:t>
            </a:r>
            <a:r>
              <a:rPr lang="en-US" dirty="0" err="1" smtClean="0"/>
              <a:t>session_finalize_hook_func_ptr</a:t>
            </a:r>
            <a:r>
              <a:rPr lang="en-US" dirty="0" smtClean="0"/>
              <a:t> </a:t>
            </a:r>
            <a:r>
              <a:rPr lang="en-US" dirty="0" err="1" smtClean="0"/>
              <a:t>fn</a:t>
            </a:r>
            <a:r>
              <a:rPr lang="en-US" dirty="0" smtClean="0"/>
              <a:t>,</a:t>
            </a:r>
          </a:p>
          <a:p>
            <a:pPr lvl="1"/>
            <a:r>
              <a:rPr lang="en-US" dirty="0" smtClean="0"/>
              <a:t>IN void *context,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int</a:t>
            </a:r>
            <a:r>
              <a:rPr lang="en-US" dirty="0" smtClean="0"/>
              <a:t> *deleted)</a:t>
            </a:r>
          </a:p>
          <a:p>
            <a:r>
              <a:rPr lang="en-US" dirty="0" smtClean="0"/>
              <a:t>Deleted set to 1 if the (</a:t>
            </a:r>
            <a:r>
              <a:rPr lang="en-US" dirty="0" err="1" smtClean="0"/>
              <a:t>session,fn,context</a:t>
            </a:r>
            <a:r>
              <a:rPr lang="en-US" dirty="0" smtClean="0"/>
              <a:t>) was previously added (and is therefore now deleted)</a:t>
            </a:r>
          </a:p>
          <a:p>
            <a:pPr lvl="1"/>
            <a:r>
              <a:rPr lang="en-US" dirty="0" smtClean="0"/>
              <a:t>Not an error to delete a (</a:t>
            </a:r>
            <a:r>
              <a:rPr lang="en-US" dirty="0" err="1" smtClean="0"/>
              <a:t>fn,context</a:t>
            </a:r>
            <a:r>
              <a:rPr lang="en-US" dirty="0" smtClean="0"/>
              <a:t>) that wasn’t added</a:t>
            </a:r>
          </a:p>
          <a:p>
            <a:pPr lvl="1"/>
            <a:r>
              <a:rPr lang="en-US" dirty="0" smtClean="0"/>
              <a:t>That just seems social / friendly</a:t>
            </a:r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2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finalization / MPI_FINALIZE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Recall that there is an implicit session created in MPI_INIT</a:t>
            </a:r>
          </a:p>
          <a:p>
            <a:pPr lvl="1"/>
            <a:r>
              <a:rPr lang="en-US" dirty="0" smtClean="0"/>
              <a:t>But it is not accessible to the user</a:t>
            </a:r>
          </a:p>
          <a:p>
            <a:pPr lvl="1"/>
            <a:r>
              <a:rPr lang="en-US" dirty="0" smtClean="0"/>
              <a:t>Hence, user cannot call MPI_SESSION_FINALIZE_HOOK_ADD on it</a:t>
            </a:r>
          </a:p>
          <a:p>
            <a:r>
              <a:rPr lang="en-US" dirty="0" smtClean="0"/>
              <a:t>Therefore: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COMM_SELF attribute destruction mechanism is (still) the only way for callbacks during MPI_FINALIZE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Modified 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0164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Replacing attributes on COMM_WORLD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Define attributes on </a:t>
            </a:r>
            <a:r>
              <a:rPr lang="en-US" i="1" dirty="0" smtClean="0"/>
              <a:t>all</a:t>
            </a:r>
            <a:r>
              <a:rPr lang="en-US" dirty="0" smtClean="0"/>
              <a:t> communicators</a:t>
            </a:r>
          </a:p>
          <a:p>
            <a:pPr lvl="1"/>
            <a:r>
              <a:rPr lang="en-US" dirty="0" smtClean="0"/>
              <a:t>MPI_TAG_UB</a:t>
            </a:r>
          </a:p>
          <a:p>
            <a:pPr lvl="1"/>
            <a:r>
              <a:rPr lang="en-US" dirty="0" smtClean="0"/>
              <a:t>MPI_WTIME_IS_GLOBAL</a:t>
            </a:r>
          </a:p>
          <a:p>
            <a:pPr lvl="1"/>
            <a:r>
              <a:rPr lang="en-US" dirty="0" smtClean="0"/>
              <a:t>MPI_UNIVERSE_SIZE</a:t>
            </a:r>
          </a:p>
          <a:p>
            <a:pPr lvl="1"/>
            <a:r>
              <a:rPr lang="en-US" dirty="0" smtClean="0"/>
              <a:t>MPI_APPNUM</a:t>
            </a:r>
          </a:p>
          <a:p>
            <a:pPr lvl="1"/>
            <a:r>
              <a:rPr lang="en-US" dirty="0" smtClean="0"/>
              <a:t>MPI_LASTUSEDCODE</a:t>
            </a:r>
            <a:endParaRPr lang="en-US" dirty="0" smtClean="0"/>
          </a:p>
          <a:p>
            <a:pPr lvl="1"/>
            <a:r>
              <a:rPr lang="en-US" dirty="0" smtClean="0"/>
              <a:t>Minimum distance change (vs. MPI-3.1)</a:t>
            </a:r>
          </a:p>
          <a:p>
            <a:r>
              <a:rPr lang="en-US" dirty="0"/>
              <a:t>Jim </a:t>
            </a:r>
            <a:r>
              <a:rPr lang="en-US" dirty="0" err="1"/>
              <a:t>Dinan</a:t>
            </a:r>
            <a:r>
              <a:rPr lang="en-US" dirty="0"/>
              <a:t> working to deprecate:</a:t>
            </a:r>
          </a:p>
          <a:p>
            <a:pPr lvl="1"/>
            <a:r>
              <a:rPr lang="en-US" dirty="0"/>
              <a:t>MPI_HOST</a:t>
            </a:r>
          </a:p>
          <a:p>
            <a:pPr lvl="1"/>
            <a:r>
              <a:rPr lang="en-US" dirty="0" smtClean="0"/>
              <a:t>MPI_IO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Modified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555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MPI_COMM_SPAWN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MPI_COMM_SPAWN does two things: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Launches new processes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Intrinsically makes a new (inter)communicator between parents and children</a:t>
            </a:r>
          </a:p>
          <a:p>
            <a:r>
              <a:rPr lang="en-US" dirty="0" smtClean="0"/>
              <a:t>Let’s separate these two actions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New 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672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4483900" y="1600200"/>
            <a:ext cx="4648200" cy="4525963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m</a:t>
            </a:r>
            <a:r>
              <a:rPr lang="en-US" dirty="0" err="1" smtClean="0">
                <a:solidFill>
                  <a:schemeClr val="tx1"/>
                </a:solidFill>
              </a:rPr>
              <a:t>pi</a:t>
            </a:r>
            <a:r>
              <a:rPr lang="en-US" dirty="0" smtClean="0">
                <a:solidFill>
                  <a:schemeClr val="tx1"/>
                </a:solidFill>
              </a:rPr>
              <a:t>://&lt;name&gt; set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622006" y="4497395"/>
            <a:ext cx="4400546" cy="140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m</a:t>
            </a:r>
            <a:r>
              <a:rPr lang="en-US" dirty="0" err="1" smtClean="0">
                <a:solidFill>
                  <a:sysClr val="windowText" lastClr="000000"/>
                </a:solidFill>
              </a:rPr>
              <a:t>pi</a:t>
            </a:r>
            <a:r>
              <a:rPr lang="en-US" dirty="0" smtClean="0">
                <a:solidFill>
                  <a:sysClr val="windowText" lastClr="000000"/>
                </a:solidFill>
              </a:rPr>
              <a:t>://&lt;name&gt;/children set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22006" y="1796262"/>
            <a:ext cx="4400546" cy="140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m</a:t>
            </a:r>
            <a:r>
              <a:rPr lang="en-US" dirty="0" err="1" smtClean="0">
                <a:solidFill>
                  <a:sysClr val="windowText" lastClr="000000"/>
                </a:solidFill>
              </a:rPr>
              <a:t>pi</a:t>
            </a:r>
            <a:r>
              <a:rPr lang="en-US" dirty="0" smtClean="0">
                <a:solidFill>
                  <a:sysClr val="windowText" lastClr="000000"/>
                </a:solidFill>
              </a:rPr>
              <a:t>://&lt;name&gt;/parents set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Launch new processes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957763"/>
          </a:xfrm>
        </p:spPr>
        <p:txBody>
          <a:bodyPr>
            <a:normAutofit fontScale="70000" lnSpcReduction="20000"/>
          </a:bodyPr>
          <a:lstStyle/>
          <a:p>
            <a:r>
              <a:rPr lang="en-US" dirty="0" err="1" smtClean="0"/>
              <a:t>MPI_Exec</a:t>
            </a:r>
            <a:r>
              <a:rPr lang="en-US" dirty="0" smtClean="0"/>
              <a:t>(</a:t>
            </a:r>
          </a:p>
          <a:p>
            <a:pPr lvl="1"/>
            <a:r>
              <a:rPr lang="en-US" dirty="0" smtClean="0"/>
              <a:t>IN char *command, </a:t>
            </a:r>
          </a:p>
          <a:p>
            <a:pPr lvl="1"/>
            <a:r>
              <a:rPr lang="en-US" dirty="0" smtClean="0"/>
              <a:t>IN char **</a:t>
            </a:r>
            <a:r>
              <a:rPr lang="en-US" dirty="0" err="1" smtClean="0"/>
              <a:t>argv</a:t>
            </a:r>
            <a:r>
              <a:rPr lang="en-US" dirty="0" smtClean="0"/>
              <a:t>, 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int</a:t>
            </a:r>
            <a:r>
              <a:rPr lang="en-US" dirty="0" smtClean="0"/>
              <a:t> </a:t>
            </a:r>
            <a:r>
              <a:rPr lang="en-US" dirty="0" err="1" smtClean="0"/>
              <a:t>maxprocs</a:t>
            </a:r>
            <a:r>
              <a:rPr lang="en-US" dirty="0" smtClean="0"/>
              <a:t>, 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MPI_Info</a:t>
            </a:r>
            <a:r>
              <a:rPr lang="en-US" dirty="0" smtClean="0"/>
              <a:t> info, </a:t>
            </a: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MPI_Comm</a:t>
            </a:r>
            <a:r>
              <a:rPr lang="en-US" dirty="0" smtClean="0"/>
              <a:t> </a:t>
            </a:r>
            <a:r>
              <a:rPr lang="en-US" dirty="0" err="1" smtClean="0"/>
              <a:t>parent_comm</a:t>
            </a:r>
            <a:r>
              <a:rPr lang="en-US" dirty="0" smtClean="0"/>
              <a:t>, 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(IN)OUT char *</a:t>
            </a:r>
            <a:r>
              <a:rPr lang="en-US" dirty="0" err="1" smtClean="0">
                <a:solidFill>
                  <a:srgbClr val="FF0000"/>
                </a:solidFill>
              </a:rPr>
              <a:t>runtime_set_name</a:t>
            </a:r>
            <a:r>
              <a:rPr lang="en-US" dirty="0" smtClean="0">
                <a:solidFill>
                  <a:srgbClr val="FF0000"/>
                </a:solidFill>
              </a:rPr>
              <a:t>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int</a:t>
            </a:r>
            <a:r>
              <a:rPr lang="en-US" dirty="0" smtClean="0"/>
              <a:t> *</a:t>
            </a:r>
            <a:r>
              <a:rPr lang="en-US" dirty="0" err="1" smtClean="0"/>
              <a:t>array_of_errcodes</a:t>
            </a:r>
            <a:r>
              <a:rPr lang="en-US" dirty="0" smtClean="0"/>
              <a:t>)</a:t>
            </a:r>
          </a:p>
          <a:p>
            <a:r>
              <a:rPr lang="en-US" dirty="0" smtClean="0"/>
              <a:t>Creates 3 run time sets:</a:t>
            </a:r>
          </a:p>
          <a:p>
            <a:pPr lvl="1"/>
            <a:r>
              <a:rPr lang="en-US" dirty="0" err="1" smtClean="0"/>
              <a:t>mpi</a:t>
            </a:r>
            <a:r>
              <a:rPr lang="en-US" dirty="0" smtClean="0"/>
              <a:t>://&lt;name&gt;</a:t>
            </a:r>
          </a:p>
          <a:p>
            <a:pPr lvl="1"/>
            <a:r>
              <a:rPr lang="en-US" dirty="0" err="1" smtClean="0"/>
              <a:t>mpi</a:t>
            </a:r>
            <a:r>
              <a:rPr lang="en-US" dirty="0" smtClean="0"/>
              <a:t>://&lt;name&gt;/parents</a:t>
            </a:r>
          </a:p>
          <a:p>
            <a:pPr lvl="1"/>
            <a:r>
              <a:rPr lang="en-US" dirty="0" err="1"/>
              <a:t>m</a:t>
            </a:r>
            <a:r>
              <a:rPr lang="en-US" dirty="0" err="1" smtClean="0"/>
              <a:t>pi</a:t>
            </a:r>
            <a:r>
              <a:rPr lang="en-US" dirty="0" smtClean="0"/>
              <a:t>://&lt;name&gt;/children</a:t>
            </a:r>
          </a:p>
          <a:p>
            <a:r>
              <a:rPr lang="en-US" dirty="0" smtClean="0"/>
              <a:t>&lt;name&gt; is returned in </a:t>
            </a:r>
            <a:r>
              <a:rPr lang="en-US" dirty="0" err="1" smtClean="0"/>
              <a:t>runtime_set_name</a:t>
            </a:r>
            <a:endParaRPr lang="en-US" dirty="0" smtClean="0"/>
          </a:p>
          <a:p>
            <a:pPr lvl="1"/>
            <a:r>
              <a:rPr lang="en-US" dirty="0" smtClean="0"/>
              <a:t>Value is implementation-specific and different from each call to MPI_EXEC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64898" y="2164558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MPI </a:t>
            </a:r>
            <a:r>
              <a:rPr lang="en-US" dirty="0" err="1" smtClean="0"/>
              <a:t>proc</a:t>
            </a:r>
            <a:endParaRPr lang="en-US" dirty="0" smtClean="0"/>
          </a:p>
          <a:p>
            <a:pPr algn="ctr"/>
            <a:r>
              <a:rPr lang="en-US" dirty="0" err="1" smtClean="0"/>
              <a:t>Comm</a:t>
            </a:r>
            <a:r>
              <a:rPr lang="en-US" dirty="0" smtClean="0"/>
              <a:t> X, Rank 0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187672" y="2164557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MPI </a:t>
            </a:r>
            <a:r>
              <a:rPr lang="en-US" dirty="0" err="1"/>
              <a:t>proc</a:t>
            </a:r>
            <a:endParaRPr lang="en-US" dirty="0"/>
          </a:p>
          <a:p>
            <a:pPr algn="ctr"/>
            <a:r>
              <a:rPr lang="en-US" dirty="0" err="1"/>
              <a:t>Comm</a:t>
            </a:r>
            <a:r>
              <a:rPr lang="en-US" dirty="0"/>
              <a:t> X, Rank </a:t>
            </a:r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7510446" y="2164556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MPI </a:t>
            </a:r>
            <a:r>
              <a:rPr lang="en-US" dirty="0" err="1"/>
              <a:t>proc</a:t>
            </a:r>
            <a:endParaRPr lang="en-US" dirty="0"/>
          </a:p>
          <a:p>
            <a:pPr algn="ctr"/>
            <a:r>
              <a:rPr lang="en-US" dirty="0" err="1"/>
              <a:t>Comm</a:t>
            </a:r>
            <a:r>
              <a:rPr lang="en-US" dirty="0"/>
              <a:t> X, Rank 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564988" y="4674395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New </a:t>
            </a:r>
            <a:r>
              <a:rPr lang="en-US" dirty="0" err="1" smtClean="0"/>
              <a:t>proc</a:t>
            </a:r>
            <a:r>
              <a:rPr lang="en-US" dirty="0" smtClean="0"/>
              <a:t> 0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6902050" y="4674395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New </a:t>
            </a:r>
            <a:r>
              <a:rPr lang="en-US" dirty="0" err="1" smtClean="0"/>
              <a:t>proc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 rot="5400000">
            <a:off x="6291161" y="3577127"/>
            <a:ext cx="1147962" cy="594535"/>
          </a:xfrm>
          <a:prstGeom prst="right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MPI_Exec</a:t>
            </a:r>
            <a:endParaRPr lang="en-US" sz="1600" dirty="0"/>
          </a:p>
        </p:txBody>
      </p:sp>
      <p:sp>
        <p:nvSpPr>
          <p:cNvPr id="17" name="Rectangle 16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8001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4483900" y="1600200"/>
            <a:ext cx="4648200" cy="4525963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m</a:t>
            </a:r>
            <a:r>
              <a:rPr lang="en-US" dirty="0" err="1" smtClean="0">
                <a:solidFill>
                  <a:schemeClr val="tx1"/>
                </a:solidFill>
              </a:rPr>
              <a:t>pi</a:t>
            </a:r>
            <a:r>
              <a:rPr lang="en-US" dirty="0" smtClean="0">
                <a:solidFill>
                  <a:schemeClr val="tx1"/>
                </a:solidFill>
              </a:rPr>
              <a:t>://&lt;name&gt; set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622006" y="4497395"/>
            <a:ext cx="4400546" cy="140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m</a:t>
            </a:r>
            <a:r>
              <a:rPr lang="en-US" dirty="0" err="1" smtClean="0">
                <a:solidFill>
                  <a:sysClr val="windowText" lastClr="000000"/>
                </a:solidFill>
              </a:rPr>
              <a:t>pi</a:t>
            </a:r>
            <a:r>
              <a:rPr lang="en-US" dirty="0" smtClean="0">
                <a:solidFill>
                  <a:sysClr val="windowText" lastClr="000000"/>
                </a:solidFill>
              </a:rPr>
              <a:t>://&lt;name&gt;/children set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22006" y="1796262"/>
            <a:ext cx="4400546" cy="140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m</a:t>
            </a:r>
            <a:r>
              <a:rPr lang="en-US" dirty="0" err="1" smtClean="0">
                <a:solidFill>
                  <a:sysClr val="windowText" lastClr="000000"/>
                </a:solidFill>
              </a:rPr>
              <a:t>pi</a:t>
            </a:r>
            <a:r>
              <a:rPr lang="en-US" dirty="0" smtClean="0">
                <a:solidFill>
                  <a:sysClr val="windowText" lastClr="000000"/>
                </a:solidFill>
              </a:rPr>
              <a:t>://&lt;name&gt;/parents set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Launch new processes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9577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Children can call:</a:t>
            </a:r>
          </a:p>
          <a:p>
            <a:r>
              <a:rPr lang="en-US" dirty="0" err="1" smtClean="0"/>
              <a:t>MPI_Exec_get_name</a:t>
            </a:r>
            <a:r>
              <a:rPr lang="en-US" dirty="0" smtClean="0"/>
              <a:t>(</a:t>
            </a:r>
          </a:p>
          <a:p>
            <a:pPr lvl="1"/>
            <a:r>
              <a:rPr lang="en-US" dirty="0" err="1" smtClean="0"/>
              <a:t>MPI_Session</a:t>
            </a:r>
            <a:r>
              <a:rPr lang="en-US" dirty="0" smtClean="0"/>
              <a:t> session,</a:t>
            </a:r>
          </a:p>
          <a:p>
            <a:pPr lvl="1"/>
            <a:r>
              <a:rPr lang="en-US" dirty="0"/>
              <a:t>OUT char *</a:t>
            </a:r>
            <a:r>
              <a:rPr lang="en-US" dirty="0" err="1" smtClean="0"/>
              <a:t>runtime_set_name</a:t>
            </a:r>
            <a:r>
              <a:rPr lang="en-US" dirty="0" smtClean="0"/>
              <a:t>)</a:t>
            </a:r>
          </a:p>
          <a:p>
            <a:r>
              <a:rPr lang="en-US" dirty="0" err="1"/>
              <a:t>r</a:t>
            </a:r>
            <a:r>
              <a:rPr lang="en-US" dirty="0" err="1" smtClean="0"/>
              <a:t>untime_set_name</a:t>
            </a:r>
            <a:r>
              <a:rPr lang="en-US" dirty="0" smtClean="0"/>
              <a:t> will be ”\0” if not launched via MPI_EXEC</a:t>
            </a:r>
          </a:p>
          <a:p>
            <a:pPr lvl="1"/>
            <a:r>
              <a:rPr lang="en-US" dirty="0" smtClean="0"/>
              <a:t>Analogous to getting COMM_NULL back from COMM_GET_PARENT</a:t>
            </a:r>
          </a:p>
          <a:p>
            <a:r>
              <a:rPr lang="en-US" dirty="0" smtClean="0"/>
              <a:t>This is how children find out &lt;name&gt; (and that they were </a:t>
            </a:r>
            <a:r>
              <a:rPr lang="en-US" dirty="0" err="1" smtClean="0"/>
              <a:t>exec’ed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4864898" y="2164558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MPI </a:t>
            </a:r>
            <a:r>
              <a:rPr lang="en-US" dirty="0" err="1" smtClean="0"/>
              <a:t>proc</a:t>
            </a:r>
            <a:endParaRPr lang="en-US" dirty="0" smtClean="0"/>
          </a:p>
          <a:p>
            <a:pPr algn="ctr"/>
            <a:r>
              <a:rPr lang="en-US" dirty="0" err="1" smtClean="0"/>
              <a:t>Comm</a:t>
            </a:r>
            <a:r>
              <a:rPr lang="en-US" dirty="0" smtClean="0"/>
              <a:t> X, Rank 0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187672" y="2164557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MPI </a:t>
            </a:r>
            <a:r>
              <a:rPr lang="en-US" dirty="0" err="1"/>
              <a:t>proc</a:t>
            </a:r>
            <a:endParaRPr lang="en-US" dirty="0"/>
          </a:p>
          <a:p>
            <a:pPr algn="ctr"/>
            <a:r>
              <a:rPr lang="en-US" dirty="0" err="1"/>
              <a:t>Comm</a:t>
            </a:r>
            <a:r>
              <a:rPr lang="en-US" dirty="0"/>
              <a:t> X, Rank </a:t>
            </a:r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7510446" y="2164556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MPI </a:t>
            </a:r>
            <a:r>
              <a:rPr lang="en-US" dirty="0" err="1"/>
              <a:t>proc</a:t>
            </a:r>
            <a:endParaRPr lang="en-US" dirty="0"/>
          </a:p>
          <a:p>
            <a:pPr algn="ctr"/>
            <a:r>
              <a:rPr lang="en-US" dirty="0" err="1"/>
              <a:t>Comm</a:t>
            </a:r>
            <a:r>
              <a:rPr lang="en-US" dirty="0"/>
              <a:t> X, Rank 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564988" y="4674395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New </a:t>
            </a:r>
            <a:r>
              <a:rPr lang="en-US" dirty="0" err="1" smtClean="0"/>
              <a:t>proc</a:t>
            </a:r>
            <a:r>
              <a:rPr lang="en-US" dirty="0" smtClean="0"/>
              <a:t> 0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6902050" y="4674395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New </a:t>
            </a:r>
            <a:r>
              <a:rPr lang="en-US" dirty="0" err="1" smtClean="0"/>
              <a:t>proc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 rot="5400000">
            <a:off x="6291161" y="3577127"/>
            <a:ext cx="1147962" cy="594535"/>
          </a:xfrm>
          <a:prstGeom prst="right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MPI_Exec</a:t>
            </a:r>
            <a:endParaRPr lang="en-US" sz="1600" dirty="0"/>
          </a:p>
        </p:txBody>
      </p:sp>
      <p:sp>
        <p:nvSpPr>
          <p:cNvPr id="17" name="Rectangle 16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260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4483900" y="1600200"/>
            <a:ext cx="4648200" cy="4525963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m</a:t>
            </a:r>
            <a:r>
              <a:rPr lang="en-US" dirty="0" err="1" smtClean="0">
                <a:solidFill>
                  <a:schemeClr val="tx1"/>
                </a:solidFill>
              </a:rPr>
              <a:t>pi</a:t>
            </a:r>
            <a:r>
              <a:rPr lang="en-US" dirty="0" smtClean="0">
                <a:solidFill>
                  <a:schemeClr val="tx1"/>
                </a:solidFill>
              </a:rPr>
              <a:t>://&lt;name&gt; set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622006" y="4497395"/>
            <a:ext cx="4400546" cy="140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m</a:t>
            </a:r>
            <a:r>
              <a:rPr lang="en-US" dirty="0" err="1" smtClean="0">
                <a:solidFill>
                  <a:sysClr val="windowText" lastClr="000000"/>
                </a:solidFill>
              </a:rPr>
              <a:t>pi</a:t>
            </a:r>
            <a:r>
              <a:rPr lang="en-US" dirty="0" smtClean="0">
                <a:solidFill>
                  <a:sysClr val="windowText" lastClr="000000"/>
                </a:solidFill>
              </a:rPr>
              <a:t>://&lt;name&gt;/children set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22006" y="1796262"/>
            <a:ext cx="4400546" cy="140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m</a:t>
            </a:r>
            <a:r>
              <a:rPr lang="en-US" dirty="0" err="1" smtClean="0">
                <a:solidFill>
                  <a:sysClr val="windowText" lastClr="000000"/>
                </a:solidFill>
              </a:rPr>
              <a:t>pi</a:t>
            </a:r>
            <a:r>
              <a:rPr lang="en-US" dirty="0" smtClean="0">
                <a:solidFill>
                  <a:sysClr val="windowText" lastClr="000000"/>
                </a:solidFill>
              </a:rPr>
              <a:t>://&lt;name&gt;/parents set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Launch new processes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736306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With &lt;name&gt;, parents and children can get groups and make communicators however they see fit</a:t>
            </a:r>
          </a:p>
          <a:p>
            <a:r>
              <a:rPr lang="en-US" dirty="0" smtClean="0"/>
              <a:t>Assumedly can use Info to request more/new nodes from resource managers (similar to MPI_COMM_SPAWN)</a:t>
            </a:r>
          </a:p>
          <a:p>
            <a:r>
              <a:rPr lang="en-US" dirty="0" smtClean="0"/>
              <a:t>MPI_EXEC can even be used to launch non-MPI apps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64898" y="2164558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MPI </a:t>
            </a:r>
            <a:r>
              <a:rPr lang="en-US" dirty="0" err="1" smtClean="0"/>
              <a:t>proc</a:t>
            </a:r>
            <a:endParaRPr lang="en-US" dirty="0" smtClean="0"/>
          </a:p>
          <a:p>
            <a:pPr algn="ctr"/>
            <a:r>
              <a:rPr lang="en-US" dirty="0" err="1" smtClean="0"/>
              <a:t>Comm</a:t>
            </a:r>
            <a:r>
              <a:rPr lang="en-US" dirty="0" smtClean="0"/>
              <a:t> X, Rank 0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187672" y="2164557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MPI </a:t>
            </a:r>
            <a:r>
              <a:rPr lang="en-US" dirty="0" err="1"/>
              <a:t>proc</a:t>
            </a:r>
            <a:endParaRPr lang="en-US" dirty="0"/>
          </a:p>
          <a:p>
            <a:pPr algn="ctr"/>
            <a:r>
              <a:rPr lang="en-US" dirty="0" err="1"/>
              <a:t>Comm</a:t>
            </a:r>
            <a:r>
              <a:rPr lang="en-US" dirty="0"/>
              <a:t> X, Rank </a:t>
            </a:r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7510446" y="2164556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MPI </a:t>
            </a:r>
            <a:r>
              <a:rPr lang="en-US" dirty="0" err="1"/>
              <a:t>proc</a:t>
            </a:r>
            <a:endParaRPr lang="en-US" dirty="0"/>
          </a:p>
          <a:p>
            <a:pPr algn="ctr"/>
            <a:r>
              <a:rPr lang="en-US" dirty="0" err="1"/>
              <a:t>Comm</a:t>
            </a:r>
            <a:r>
              <a:rPr lang="en-US" dirty="0"/>
              <a:t> X, Rank 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564988" y="4674395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New </a:t>
            </a:r>
            <a:r>
              <a:rPr lang="en-US" dirty="0" err="1" smtClean="0"/>
              <a:t>proc</a:t>
            </a:r>
            <a:r>
              <a:rPr lang="en-US" dirty="0" smtClean="0"/>
              <a:t> 0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6902050" y="4674395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New </a:t>
            </a:r>
            <a:r>
              <a:rPr lang="en-US" dirty="0" err="1" smtClean="0"/>
              <a:t>proc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 rot="5400000">
            <a:off x="6291161" y="3577127"/>
            <a:ext cx="1147962" cy="594535"/>
          </a:xfrm>
          <a:prstGeom prst="right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MPI_Exec</a:t>
            </a:r>
            <a:endParaRPr lang="en-US" sz="1600" dirty="0"/>
          </a:p>
        </p:txBody>
      </p:sp>
      <p:sp>
        <p:nvSpPr>
          <p:cNvPr id="18" name="Rectangle 17"/>
          <p:cNvSpPr/>
          <p:nvPr/>
        </p:nvSpPr>
        <p:spPr>
          <a:xfrm>
            <a:off x="6387693" y="5184288"/>
            <a:ext cx="2756307" cy="1659118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2016-05-30:</a:t>
            </a:r>
          </a:p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Comments from Dan/Jeff about the 3 URI forms (see later slide for details)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7122319" y="-12704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4634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4483900" y="1600200"/>
            <a:ext cx="4648200" cy="4525963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m</a:t>
            </a:r>
            <a:r>
              <a:rPr lang="en-US" dirty="0" err="1" smtClean="0">
                <a:solidFill>
                  <a:schemeClr val="tx1"/>
                </a:solidFill>
              </a:rPr>
              <a:t>pi</a:t>
            </a:r>
            <a:r>
              <a:rPr lang="en-US" dirty="0" smtClean="0">
                <a:solidFill>
                  <a:schemeClr val="tx1"/>
                </a:solidFill>
              </a:rPr>
              <a:t>://&lt;name&gt; set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622006" y="4497395"/>
            <a:ext cx="4400546" cy="140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m</a:t>
            </a:r>
            <a:r>
              <a:rPr lang="en-US" dirty="0" err="1" smtClean="0">
                <a:solidFill>
                  <a:sysClr val="windowText" lastClr="000000"/>
                </a:solidFill>
              </a:rPr>
              <a:t>pi</a:t>
            </a:r>
            <a:r>
              <a:rPr lang="en-US" dirty="0" smtClean="0">
                <a:solidFill>
                  <a:sysClr val="windowText" lastClr="000000"/>
                </a:solidFill>
              </a:rPr>
              <a:t>://&lt;name&gt;/children set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22006" y="1796262"/>
            <a:ext cx="4400546" cy="140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m</a:t>
            </a:r>
            <a:r>
              <a:rPr lang="en-US" dirty="0" err="1" smtClean="0">
                <a:solidFill>
                  <a:sysClr val="windowText" lastClr="000000"/>
                </a:solidFill>
              </a:rPr>
              <a:t>pi</a:t>
            </a:r>
            <a:r>
              <a:rPr lang="en-US" dirty="0" smtClean="0">
                <a:solidFill>
                  <a:sysClr val="windowText" lastClr="000000"/>
                </a:solidFill>
              </a:rPr>
              <a:t>://&lt;name&gt;/parents set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Launch new processes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957763"/>
          </a:xfrm>
        </p:spPr>
        <p:txBody>
          <a:bodyPr>
            <a:normAutofit/>
          </a:bodyPr>
          <a:lstStyle/>
          <a:p>
            <a:r>
              <a:rPr lang="en-US" dirty="0" smtClean="0"/>
              <a:t>Can also have:</a:t>
            </a:r>
          </a:p>
          <a:p>
            <a:pPr lvl="1"/>
            <a:r>
              <a:rPr lang="en-US" dirty="0" smtClean="0"/>
              <a:t>MPI_IEXEC</a:t>
            </a:r>
          </a:p>
          <a:p>
            <a:pPr lvl="1"/>
            <a:r>
              <a:rPr lang="en-US" dirty="0" smtClean="0"/>
              <a:t>MPI_EXEC_MULTIPLE</a:t>
            </a:r>
          </a:p>
          <a:p>
            <a:pPr lvl="1"/>
            <a:r>
              <a:rPr lang="en-US" dirty="0" smtClean="0"/>
              <a:t>MPI_IEXEC_MULTIPLE</a:t>
            </a:r>
          </a:p>
          <a:p>
            <a:pPr lvl="1"/>
            <a:r>
              <a:rPr lang="en-US" dirty="0" smtClean="0"/>
              <a:t>Non-blocking versions are non-cancelable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4864898" y="2164558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MPI </a:t>
            </a:r>
            <a:r>
              <a:rPr lang="en-US" dirty="0" err="1" smtClean="0"/>
              <a:t>proc</a:t>
            </a:r>
            <a:endParaRPr lang="en-US" dirty="0" smtClean="0"/>
          </a:p>
          <a:p>
            <a:pPr algn="ctr"/>
            <a:r>
              <a:rPr lang="en-US" dirty="0" err="1" smtClean="0"/>
              <a:t>Comm</a:t>
            </a:r>
            <a:r>
              <a:rPr lang="en-US" dirty="0" smtClean="0"/>
              <a:t> X, Rank 0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187672" y="2164557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MPI </a:t>
            </a:r>
            <a:r>
              <a:rPr lang="en-US" dirty="0" err="1"/>
              <a:t>proc</a:t>
            </a:r>
            <a:endParaRPr lang="en-US" dirty="0"/>
          </a:p>
          <a:p>
            <a:pPr algn="ctr"/>
            <a:r>
              <a:rPr lang="en-US" dirty="0" err="1"/>
              <a:t>Comm</a:t>
            </a:r>
            <a:r>
              <a:rPr lang="en-US" dirty="0"/>
              <a:t> X, Rank </a:t>
            </a:r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7510446" y="2164556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MPI </a:t>
            </a:r>
            <a:r>
              <a:rPr lang="en-US" dirty="0" err="1"/>
              <a:t>proc</a:t>
            </a:r>
            <a:endParaRPr lang="en-US" dirty="0"/>
          </a:p>
          <a:p>
            <a:pPr algn="ctr"/>
            <a:r>
              <a:rPr lang="en-US" dirty="0" err="1"/>
              <a:t>Comm</a:t>
            </a:r>
            <a:r>
              <a:rPr lang="en-US" dirty="0"/>
              <a:t> X, Rank 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564988" y="4674395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New </a:t>
            </a:r>
            <a:r>
              <a:rPr lang="en-US" dirty="0" err="1" smtClean="0"/>
              <a:t>proc</a:t>
            </a:r>
            <a:r>
              <a:rPr lang="en-US" dirty="0" smtClean="0"/>
              <a:t> 0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6902050" y="4674395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New </a:t>
            </a:r>
            <a:r>
              <a:rPr lang="en-US" dirty="0" err="1" smtClean="0"/>
              <a:t>proc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 rot="5400000">
            <a:off x="6291161" y="3577127"/>
            <a:ext cx="1147962" cy="594535"/>
          </a:xfrm>
          <a:prstGeom prst="right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MPI_Exec</a:t>
            </a:r>
            <a:endParaRPr lang="en-US" sz="1600" dirty="0"/>
          </a:p>
        </p:txBody>
      </p:sp>
      <p:sp>
        <p:nvSpPr>
          <p:cNvPr id="18" name="Rectangle 17"/>
          <p:cNvSpPr/>
          <p:nvPr/>
        </p:nvSpPr>
        <p:spPr>
          <a:xfrm>
            <a:off x="7110419" y="-12704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0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these things overlap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191132" y="3797644"/>
            <a:ext cx="2759676" cy="23388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Still be able to finalize MPI</a:t>
            </a:r>
          </a:p>
        </p:txBody>
      </p:sp>
      <p:sp>
        <p:nvSpPr>
          <p:cNvPr id="5" name="Oval 4"/>
          <p:cNvSpPr/>
          <p:nvPr/>
        </p:nvSpPr>
        <p:spPr>
          <a:xfrm>
            <a:off x="3191132" y="1417638"/>
            <a:ext cx="2759676" cy="23388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Any thread can use MPI any time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226408" y="2585024"/>
            <a:ext cx="2759676" cy="23388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Re-initialize MPI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5155856" y="2585024"/>
            <a:ext cx="2759676" cy="233881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Affect MPI initialization </a:t>
            </a:r>
            <a:r>
              <a:rPr lang="en-US" smtClean="0"/>
              <a:t>error behavior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Modified since 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885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4483900" y="1600200"/>
            <a:ext cx="4648200" cy="4525963"/>
          </a:xfrm>
          <a:prstGeom prst="round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chemeClr val="tx1"/>
                </a:solidFill>
              </a:rPr>
              <a:t>m</a:t>
            </a:r>
            <a:r>
              <a:rPr lang="en-US" dirty="0" err="1" smtClean="0">
                <a:solidFill>
                  <a:schemeClr val="tx1"/>
                </a:solidFill>
              </a:rPr>
              <a:t>pi</a:t>
            </a:r>
            <a:r>
              <a:rPr lang="en-US" dirty="0" smtClean="0">
                <a:solidFill>
                  <a:schemeClr val="tx1"/>
                </a:solidFill>
              </a:rPr>
              <a:t>://&lt;name&gt; set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ounded Rectangle 13"/>
          <p:cNvSpPr/>
          <p:nvPr/>
        </p:nvSpPr>
        <p:spPr>
          <a:xfrm>
            <a:off x="4622006" y="4497395"/>
            <a:ext cx="4400546" cy="140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m</a:t>
            </a:r>
            <a:r>
              <a:rPr lang="en-US" dirty="0" err="1" smtClean="0">
                <a:solidFill>
                  <a:sysClr val="windowText" lastClr="000000"/>
                </a:solidFill>
              </a:rPr>
              <a:t>pi</a:t>
            </a:r>
            <a:r>
              <a:rPr lang="en-US" dirty="0" smtClean="0">
                <a:solidFill>
                  <a:sysClr val="windowText" lastClr="000000"/>
                </a:solidFill>
              </a:rPr>
              <a:t>://&lt;name&gt;/children set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622006" y="1796262"/>
            <a:ext cx="4400546" cy="1404136"/>
          </a:xfrm>
          <a:prstGeom prst="round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solidFill>
                  <a:sysClr val="windowText" lastClr="000000"/>
                </a:solidFill>
              </a:rPr>
              <a:t>m</a:t>
            </a:r>
            <a:r>
              <a:rPr lang="en-US" dirty="0" err="1" smtClean="0">
                <a:solidFill>
                  <a:sysClr val="windowText" lastClr="000000"/>
                </a:solidFill>
              </a:rPr>
              <a:t>pi</a:t>
            </a:r>
            <a:r>
              <a:rPr lang="en-US" dirty="0" smtClean="0">
                <a:solidFill>
                  <a:sysClr val="windowText" lastClr="000000"/>
                </a:solidFill>
              </a:rPr>
              <a:t>://&lt;name&gt;/parents set</a:t>
            </a: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Launch new processes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736306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NOTE: there are some interesting race conditions with run-time sets involving short-lived children processes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specially when they are not MPI processes</a:t>
            </a:r>
          </a:p>
          <a:p>
            <a:pPr lvl="1"/>
            <a:r>
              <a:rPr lang="en-US" dirty="0" smtClean="0"/>
              <a:t>Probably need to define what happens if, for example:</a:t>
            </a:r>
          </a:p>
          <a:p>
            <a:pPr lvl="2"/>
            <a:r>
              <a:rPr lang="en-US" dirty="0"/>
              <a:t>P</a:t>
            </a:r>
            <a:r>
              <a:rPr lang="en-US" dirty="0" smtClean="0"/>
              <a:t>arents try to connect to the children set and it’s no longer there.</a:t>
            </a:r>
          </a:p>
          <a:p>
            <a:pPr lvl="2"/>
            <a:r>
              <a:rPr lang="en-US" dirty="0" smtClean="0"/>
              <a:t>Parents try to connect to overall set (i.e., the orange box) and the children have already quit.</a:t>
            </a:r>
          </a:p>
          <a:p>
            <a:pPr lvl="2"/>
            <a:r>
              <a:rPr lang="is-IS" dirty="0" smtClean="0"/>
              <a:t>…etc.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4864898" y="2164558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MPI </a:t>
            </a:r>
            <a:r>
              <a:rPr lang="en-US" dirty="0" err="1" smtClean="0"/>
              <a:t>proc</a:t>
            </a:r>
            <a:endParaRPr lang="en-US" dirty="0" smtClean="0"/>
          </a:p>
          <a:p>
            <a:pPr algn="ctr"/>
            <a:r>
              <a:rPr lang="en-US" dirty="0" err="1" smtClean="0"/>
              <a:t>Comm</a:t>
            </a:r>
            <a:r>
              <a:rPr lang="en-US" dirty="0" smtClean="0"/>
              <a:t> X, Rank 0</a:t>
            </a:r>
            <a:endParaRPr lang="en-US" dirty="0"/>
          </a:p>
        </p:txBody>
      </p:sp>
      <p:sp>
        <p:nvSpPr>
          <p:cNvPr id="9" name="Rounded Rectangle 8"/>
          <p:cNvSpPr/>
          <p:nvPr/>
        </p:nvSpPr>
        <p:spPr>
          <a:xfrm>
            <a:off x="6187672" y="2164557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MPI </a:t>
            </a:r>
            <a:r>
              <a:rPr lang="en-US" dirty="0" err="1"/>
              <a:t>proc</a:t>
            </a:r>
            <a:endParaRPr lang="en-US" dirty="0"/>
          </a:p>
          <a:p>
            <a:pPr algn="ctr"/>
            <a:r>
              <a:rPr lang="en-US" dirty="0" err="1"/>
              <a:t>Comm</a:t>
            </a:r>
            <a:r>
              <a:rPr lang="en-US" dirty="0"/>
              <a:t> X, Rank </a:t>
            </a:r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7510446" y="2164556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MPI </a:t>
            </a:r>
            <a:r>
              <a:rPr lang="en-US" dirty="0" err="1"/>
              <a:t>proc</a:t>
            </a:r>
            <a:endParaRPr lang="en-US" dirty="0"/>
          </a:p>
          <a:p>
            <a:pPr algn="ctr"/>
            <a:r>
              <a:rPr lang="en-US" dirty="0" err="1"/>
              <a:t>Comm</a:t>
            </a:r>
            <a:r>
              <a:rPr lang="en-US" dirty="0"/>
              <a:t> X, Rank 2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5564988" y="4674395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New </a:t>
            </a:r>
            <a:r>
              <a:rPr lang="en-US" dirty="0" err="1" smtClean="0"/>
              <a:t>proc</a:t>
            </a:r>
            <a:r>
              <a:rPr lang="en-US" dirty="0" smtClean="0"/>
              <a:t> 0</a:t>
            </a:r>
            <a:endParaRPr lang="en-US" dirty="0"/>
          </a:p>
        </p:txBody>
      </p:sp>
      <p:sp>
        <p:nvSpPr>
          <p:cNvPr id="12" name="Rounded Rectangle 11"/>
          <p:cNvSpPr/>
          <p:nvPr/>
        </p:nvSpPr>
        <p:spPr>
          <a:xfrm>
            <a:off x="6902050" y="4674395"/>
            <a:ext cx="1243012" cy="89296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New </a:t>
            </a:r>
            <a:r>
              <a:rPr lang="en-US" dirty="0" err="1" smtClean="0"/>
              <a:t>proc</a:t>
            </a:r>
            <a:r>
              <a:rPr lang="en-US" dirty="0" smtClean="0"/>
              <a:t> 1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>
          <a:xfrm rot="5400000">
            <a:off x="6291161" y="3577127"/>
            <a:ext cx="1147962" cy="594535"/>
          </a:xfrm>
          <a:prstGeom prst="rightArrow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 smtClean="0"/>
              <a:t>MPI_Exec</a:t>
            </a:r>
            <a:endParaRPr lang="en-US" sz="1600" dirty="0"/>
          </a:p>
        </p:txBody>
      </p:sp>
      <p:sp>
        <p:nvSpPr>
          <p:cNvPr id="17" name="Rectangle 16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62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What about MPI_COMM_SPAWN[_MULTIPLE]?</a:t>
            </a:r>
            <a:endParaRPr lang="en-US" sz="32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Theme: similar to INIT/FINALIZE/attributes</a:t>
            </a:r>
          </a:p>
          <a:p>
            <a:pPr lvl="1"/>
            <a:r>
              <a:rPr lang="en-US" dirty="0" smtClean="0"/>
              <a:t>Preserve MPI-3.1 definitions</a:t>
            </a:r>
          </a:p>
          <a:p>
            <a:endParaRPr lang="en-US" dirty="0" smtClean="0"/>
          </a:p>
          <a:p>
            <a:r>
              <a:rPr lang="en-US" dirty="0" smtClean="0"/>
              <a:t>COMM_SPAWN[_MULTIPLE] can be used if:</a:t>
            </a:r>
          </a:p>
          <a:p>
            <a:pPr lvl="1"/>
            <a:r>
              <a:rPr lang="en-US" dirty="0" smtClean="0"/>
              <a:t>Children call MPI_INIT</a:t>
            </a:r>
          </a:p>
          <a:p>
            <a:r>
              <a:rPr lang="en-US" dirty="0" smtClean="0"/>
              <a:t>I.e., legacy MPI-3.1 applications</a:t>
            </a:r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239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What about MPI_COMM_GET_PARENT?</a:t>
            </a:r>
            <a:endParaRPr lang="en-US" sz="32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0061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COMM_GET_PARENT is only valid if:</a:t>
            </a:r>
          </a:p>
          <a:p>
            <a:pPr lvl="1"/>
            <a:r>
              <a:rPr lang="en-US" dirty="0" smtClean="0"/>
              <a:t>Launched via COMM_SPAWN</a:t>
            </a:r>
          </a:p>
          <a:p>
            <a:pPr lvl="1"/>
            <a:r>
              <a:rPr lang="en-US" dirty="0" smtClean="0"/>
              <a:t>MPI_INITIALIZED=true, MPI_FINALIZED=false</a:t>
            </a:r>
          </a:p>
          <a:p>
            <a:r>
              <a:rPr lang="en-US" dirty="0" smtClean="0"/>
              <a:t>Specifically:</a:t>
            </a:r>
          </a:p>
          <a:p>
            <a:pPr lvl="1"/>
            <a:r>
              <a:rPr lang="en-US" dirty="0" smtClean="0"/>
              <a:t>Parent communicator is part of the MPI_INIT session</a:t>
            </a:r>
          </a:p>
          <a:p>
            <a:pPr lvl="1"/>
            <a:r>
              <a:rPr lang="en-US" dirty="0" smtClean="0"/>
              <a:t>If not launched via COMM_SPAWN, return COMM_NULL</a:t>
            </a:r>
          </a:p>
          <a:p>
            <a:pPr lvl="1"/>
            <a:r>
              <a:rPr lang="en-US" dirty="0" smtClean="0"/>
              <a:t>If MPI_INIT session is not valid (i.e., if have not called MPI_INIT, or after MPI_FINALIZE), MPI_ERR_ARG</a:t>
            </a:r>
          </a:p>
          <a:p>
            <a:endParaRPr lang="en-US" dirty="0" smtClean="0"/>
          </a:p>
          <a:p>
            <a:r>
              <a:rPr lang="en-US" dirty="0" smtClean="0"/>
              <a:t>If you want better launching (via sessions), use MPI_EXEC[_MULTIPLE]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21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That’s great for growing MPI jobs</a:t>
            </a:r>
            <a:br>
              <a:rPr lang="en-US" dirty="0" smtClean="0"/>
            </a:br>
            <a:r>
              <a:rPr lang="en-US" dirty="0" smtClean="0"/>
              <a:t>What about shrinking?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920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launch N procs,</a:t>
            </a:r>
            <a:br>
              <a:rPr lang="en-US" dirty="0" smtClean="0"/>
            </a:br>
            <a:r>
              <a:rPr lang="en-US" dirty="0" smtClean="0"/>
              <a:t>shrink down to 5 procs</a:t>
            </a:r>
            <a:endParaRPr lang="en-US" dirty="0"/>
          </a:p>
        </p:txBody>
      </p:sp>
      <p:grpSp>
        <p:nvGrpSpPr>
          <p:cNvPr id="330" name="Group 329"/>
          <p:cNvGrpSpPr/>
          <p:nvPr/>
        </p:nvGrpSpPr>
        <p:grpSpPr>
          <a:xfrm>
            <a:off x="414156" y="2884961"/>
            <a:ext cx="611926" cy="602448"/>
            <a:chOff x="414156" y="2884961"/>
            <a:chExt cx="611926" cy="602448"/>
          </a:xfrm>
        </p:grpSpPr>
        <p:sp>
          <p:nvSpPr>
            <p:cNvPr id="329" name="Rectangle 328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414156" y="3513172"/>
            <a:ext cx="16989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 MPI processes</a:t>
            </a:r>
          </a:p>
          <a:p>
            <a:r>
              <a:rPr lang="en-US" dirty="0" smtClean="0"/>
              <a:t>1 node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846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launch N procs,</a:t>
            </a:r>
            <a:br>
              <a:rPr lang="en-US" dirty="0" smtClean="0"/>
            </a:br>
            <a:r>
              <a:rPr lang="en-US" dirty="0" smtClean="0"/>
              <a:t>shrink down to 5 procs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Launch all N processes</a:t>
            </a:r>
          </a:p>
          <a:p>
            <a:pPr lvl="2"/>
            <a:r>
              <a:rPr lang="en-US" dirty="0" smtClean="0"/>
              <a:t>Distributed across M nodes </a:t>
            </a:r>
          </a:p>
        </p:txBody>
      </p:sp>
      <p:grpSp>
        <p:nvGrpSpPr>
          <p:cNvPr id="330" name="Group 329"/>
          <p:cNvGrpSpPr/>
          <p:nvPr/>
        </p:nvGrpSpPr>
        <p:grpSpPr>
          <a:xfrm>
            <a:off x="414156" y="2884961"/>
            <a:ext cx="611926" cy="602448"/>
            <a:chOff x="414156" y="2884961"/>
            <a:chExt cx="611926" cy="602448"/>
          </a:xfrm>
        </p:grpSpPr>
        <p:sp>
          <p:nvSpPr>
            <p:cNvPr id="329" name="Rectangle 328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1" name="Group 330"/>
          <p:cNvGrpSpPr/>
          <p:nvPr/>
        </p:nvGrpSpPr>
        <p:grpSpPr>
          <a:xfrm>
            <a:off x="1069126" y="2884961"/>
            <a:ext cx="611926" cy="602448"/>
            <a:chOff x="414156" y="2884961"/>
            <a:chExt cx="611926" cy="602448"/>
          </a:xfrm>
        </p:grpSpPr>
        <p:sp>
          <p:nvSpPr>
            <p:cNvPr id="332" name="Rectangle 33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7" name="Group 336"/>
          <p:cNvGrpSpPr/>
          <p:nvPr/>
        </p:nvGrpSpPr>
        <p:grpSpPr>
          <a:xfrm>
            <a:off x="1724096" y="2884961"/>
            <a:ext cx="611926" cy="602448"/>
            <a:chOff x="414156" y="2884961"/>
            <a:chExt cx="611926" cy="602448"/>
          </a:xfrm>
        </p:grpSpPr>
        <p:sp>
          <p:nvSpPr>
            <p:cNvPr id="338" name="Rectangle 33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Rectangle 33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3" name="Group 342"/>
          <p:cNvGrpSpPr/>
          <p:nvPr/>
        </p:nvGrpSpPr>
        <p:grpSpPr>
          <a:xfrm>
            <a:off x="2379066" y="2884961"/>
            <a:ext cx="611926" cy="602448"/>
            <a:chOff x="414156" y="2884961"/>
            <a:chExt cx="611926" cy="602448"/>
          </a:xfrm>
        </p:grpSpPr>
        <p:sp>
          <p:nvSpPr>
            <p:cNvPr id="344" name="Rectangle 34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9" name="Group 348"/>
          <p:cNvGrpSpPr/>
          <p:nvPr/>
        </p:nvGrpSpPr>
        <p:grpSpPr>
          <a:xfrm>
            <a:off x="3034036" y="2884961"/>
            <a:ext cx="611926" cy="602448"/>
            <a:chOff x="414156" y="2884961"/>
            <a:chExt cx="611926" cy="602448"/>
          </a:xfrm>
        </p:grpSpPr>
        <p:sp>
          <p:nvSpPr>
            <p:cNvPr id="350" name="Rectangle 34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5" name="Group 354"/>
          <p:cNvGrpSpPr/>
          <p:nvPr/>
        </p:nvGrpSpPr>
        <p:grpSpPr>
          <a:xfrm>
            <a:off x="3689006" y="2884961"/>
            <a:ext cx="611926" cy="602448"/>
            <a:chOff x="414156" y="2884961"/>
            <a:chExt cx="611926" cy="602448"/>
          </a:xfrm>
        </p:grpSpPr>
        <p:sp>
          <p:nvSpPr>
            <p:cNvPr id="356" name="Rectangle 35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Rectangle 35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Rectangle 35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Rectangle 35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1" name="Group 360"/>
          <p:cNvGrpSpPr/>
          <p:nvPr/>
        </p:nvGrpSpPr>
        <p:grpSpPr>
          <a:xfrm>
            <a:off x="4343976" y="2884961"/>
            <a:ext cx="611926" cy="602448"/>
            <a:chOff x="414156" y="2884961"/>
            <a:chExt cx="611926" cy="602448"/>
          </a:xfrm>
        </p:grpSpPr>
        <p:sp>
          <p:nvSpPr>
            <p:cNvPr id="362" name="Rectangle 36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Rectangle 36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Rectangle 36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Rectangle 36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Rectangle 36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7" name="Group 366"/>
          <p:cNvGrpSpPr/>
          <p:nvPr/>
        </p:nvGrpSpPr>
        <p:grpSpPr>
          <a:xfrm>
            <a:off x="4998946" y="2884961"/>
            <a:ext cx="611926" cy="602448"/>
            <a:chOff x="414156" y="2884961"/>
            <a:chExt cx="611926" cy="602448"/>
          </a:xfrm>
        </p:grpSpPr>
        <p:sp>
          <p:nvSpPr>
            <p:cNvPr id="368" name="Rectangle 36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Rectangle 36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Rectangle 36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Rectangle 37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 37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3" name="Group 372"/>
          <p:cNvGrpSpPr/>
          <p:nvPr/>
        </p:nvGrpSpPr>
        <p:grpSpPr>
          <a:xfrm>
            <a:off x="5653916" y="2884961"/>
            <a:ext cx="611926" cy="602448"/>
            <a:chOff x="414156" y="2884961"/>
            <a:chExt cx="611926" cy="602448"/>
          </a:xfrm>
        </p:grpSpPr>
        <p:sp>
          <p:nvSpPr>
            <p:cNvPr id="374" name="Rectangle 37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Rectangle 37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Rectangle 37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Rectangle 37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Rectangle 37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9" name="Group 378"/>
          <p:cNvGrpSpPr/>
          <p:nvPr/>
        </p:nvGrpSpPr>
        <p:grpSpPr>
          <a:xfrm>
            <a:off x="6308886" y="2884961"/>
            <a:ext cx="611926" cy="602448"/>
            <a:chOff x="414156" y="2884961"/>
            <a:chExt cx="611926" cy="602448"/>
          </a:xfrm>
        </p:grpSpPr>
        <p:sp>
          <p:nvSpPr>
            <p:cNvPr id="380" name="Rectangle 37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Rectangle 38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Rectangle 38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Rectangle 38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Rectangle 38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5" name="Group 384"/>
          <p:cNvGrpSpPr/>
          <p:nvPr/>
        </p:nvGrpSpPr>
        <p:grpSpPr>
          <a:xfrm>
            <a:off x="6963856" y="2884961"/>
            <a:ext cx="611926" cy="602448"/>
            <a:chOff x="414156" y="2884961"/>
            <a:chExt cx="611926" cy="602448"/>
          </a:xfrm>
        </p:grpSpPr>
        <p:sp>
          <p:nvSpPr>
            <p:cNvPr id="386" name="Rectangle 38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Rectangle 38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Rectangle 38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Rectangle 38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Rectangle 38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1" name="Group 390"/>
          <p:cNvGrpSpPr/>
          <p:nvPr/>
        </p:nvGrpSpPr>
        <p:grpSpPr>
          <a:xfrm>
            <a:off x="7618826" y="2884961"/>
            <a:ext cx="611926" cy="602448"/>
            <a:chOff x="414156" y="2884961"/>
            <a:chExt cx="611926" cy="602448"/>
          </a:xfrm>
        </p:grpSpPr>
        <p:sp>
          <p:nvSpPr>
            <p:cNvPr id="392" name="Rectangle 39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Rectangle 39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Rectangle 39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Rectangle 39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7" name="Group 396"/>
          <p:cNvGrpSpPr/>
          <p:nvPr/>
        </p:nvGrpSpPr>
        <p:grpSpPr>
          <a:xfrm>
            <a:off x="8273796" y="2884961"/>
            <a:ext cx="611926" cy="602448"/>
            <a:chOff x="414156" y="2884961"/>
            <a:chExt cx="611926" cy="602448"/>
          </a:xfrm>
        </p:grpSpPr>
        <p:sp>
          <p:nvSpPr>
            <p:cNvPr id="398" name="Rectangle 39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Rectangle 39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Rectangle 39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Rectangle 40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Rectangle 40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3" name="Group 402"/>
          <p:cNvGrpSpPr/>
          <p:nvPr/>
        </p:nvGrpSpPr>
        <p:grpSpPr>
          <a:xfrm>
            <a:off x="414156" y="3551308"/>
            <a:ext cx="611926" cy="602448"/>
            <a:chOff x="414156" y="2884961"/>
            <a:chExt cx="611926" cy="602448"/>
          </a:xfrm>
        </p:grpSpPr>
        <p:sp>
          <p:nvSpPr>
            <p:cNvPr id="404" name="Rectangle 40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Rectangle 40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Rectangle 40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Rectangle 40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Rectangle 40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9" name="Group 408"/>
          <p:cNvGrpSpPr/>
          <p:nvPr/>
        </p:nvGrpSpPr>
        <p:grpSpPr>
          <a:xfrm>
            <a:off x="1069126" y="3551308"/>
            <a:ext cx="611926" cy="602448"/>
            <a:chOff x="414156" y="2884961"/>
            <a:chExt cx="611926" cy="602448"/>
          </a:xfrm>
        </p:grpSpPr>
        <p:sp>
          <p:nvSpPr>
            <p:cNvPr id="410" name="Rectangle 40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Rectangle 41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Rectangle 41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Rectangle 41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Rectangle 41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5" name="Group 414"/>
          <p:cNvGrpSpPr/>
          <p:nvPr/>
        </p:nvGrpSpPr>
        <p:grpSpPr>
          <a:xfrm>
            <a:off x="1724096" y="3551308"/>
            <a:ext cx="611926" cy="602448"/>
            <a:chOff x="414156" y="2884961"/>
            <a:chExt cx="611926" cy="602448"/>
          </a:xfrm>
        </p:grpSpPr>
        <p:sp>
          <p:nvSpPr>
            <p:cNvPr id="416" name="Rectangle 41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Rectangle 41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Rectangle 41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Rectangle 41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Rectangle 41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1" name="Group 420"/>
          <p:cNvGrpSpPr/>
          <p:nvPr/>
        </p:nvGrpSpPr>
        <p:grpSpPr>
          <a:xfrm>
            <a:off x="2379066" y="3551308"/>
            <a:ext cx="611926" cy="602448"/>
            <a:chOff x="414156" y="2884961"/>
            <a:chExt cx="611926" cy="602448"/>
          </a:xfrm>
        </p:grpSpPr>
        <p:sp>
          <p:nvSpPr>
            <p:cNvPr id="422" name="Rectangle 42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Rectangle 42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Rectangle 42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Rectangle 42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Rectangle 42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7" name="Group 426"/>
          <p:cNvGrpSpPr/>
          <p:nvPr/>
        </p:nvGrpSpPr>
        <p:grpSpPr>
          <a:xfrm>
            <a:off x="3034036" y="3551308"/>
            <a:ext cx="611926" cy="602448"/>
            <a:chOff x="414156" y="2884961"/>
            <a:chExt cx="611926" cy="602448"/>
          </a:xfrm>
        </p:grpSpPr>
        <p:sp>
          <p:nvSpPr>
            <p:cNvPr id="428" name="Rectangle 42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Rectangle 42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Rectangle 42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Rectangle 43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Rectangle 43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3" name="Group 432"/>
          <p:cNvGrpSpPr/>
          <p:nvPr/>
        </p:nvGrpSpPr>
        <p:grpSpPr>
          <a:xfrm>
            <a:off x="3689006" y="3551308"/>
            <a:ext cx="611926" cy="602448"/>
            <a:chOff x="414156" y="2884961"/>
            <a:chExt cx="611926" cy="602448"/>
          </a:xfrm>
        </p:grpSpPr>
        <p:sp>
          <p:nvSpPr>
            <p:cNvPr id="434" name="Rectangle 43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Rectangle 43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Rectangle 43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Rectangle 43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9" name="Group 438"/>
          <p:cNvGrpSpPr/>
          <p:nvPr/>
        </p:nvGrpSpPr>
        <p:grpSpPr>
          <a:xfrm>
            <a:off x="4343976" y="3551308"/>
            <a:ext cx="611926" cy="602448"/>
            <a:chOff x="414156" y="2884961"/>
            <a:chExt cx="611926" cy="602448"/>
          </a:xfrm>
        </p:grpSpPr>
        <p:sp>
          <p:nvSpPr>
            <p:cNvPr id="440" name="Rectangle 43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Rectangle 44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Rectangle 44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Rectangle 44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Rectangle 44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5" name="Group 444"/>
          <p:cNvGrpSpPr/>
          <p:nvPr/>
        </p:nvGrpSpPr>
        <p:grpSpPr>
          <a:xfrm>
            <a:off x="4998946" y="3551308"/>
            <a:ext cx="611926" cy="602448"/>
            <a:chOff x="414156" y="2884961"/>
            <a:chExt cx="611926" cy="602448"/>
          </a:xfrm>
        </p:grpSpPr>
        <p:sp>
          <p:nvSpPr>
            <p:cNvPr id="446" name="Rectangle 44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Rectangle 44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Rectangle 44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Rectangle 44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Rectangle 44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1" name="Group 450"/>
          <p:cNvGrpSpPr/>
          <p:nvPr/>
        </p:nvGrpSpPr>
        <p:grpSpPr>
          <a:xfrm>
            <a:off x="5653916" y="3551308"/>
            <a:ext cx="611926" cy="602448"/>
            <a:chOff x="414156" y="2884961"/>
            <a:chExt cx="611926" cy="602448"/>
          </a:xfrm>
        </p:grpSpPr>
        <p:sp>
          <p:nvSpPr>
            <p:cNvPr id="452" name="Rectangle 45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Rectangle 45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Rectangle 45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Rectangle 45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Rectangle 45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7" name="Group 456"/>
          <p:cNvGrpSpPr/>
          <p:nvPr/>
        </p:nvGrpSpPr>
        <p:grpSpPr>
          <a:xfrm>
            <a:off x="6308886" y="3551308"/>
            <a:ext cx="611926" cy="602448"/>
            <a:chOff x="414156" y="2884961"/>
            <a:chExt cx="611926" cy="602448"/>
          </a:xfrm>
        </p:grpSpPr>
        <p:sp>
          <p:nvSpPr>
            <p:cNvPr id="458" name="Rectangle 45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Rectangle 45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Rectangle 45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Rectangle 46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Rectangle 46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3" name="Group 462"/>
          <p:cNvGrpSpPr/>
          <p:nvPr/>
        </p:nvGrpSpPr>
        <p:grpSpPr>
          <a:xfrm>
            <a:off x="6963856" y="3551308"/>
            <a:ext cx="611926" cy="602448"/>
            <a:chOff x="414156" y="2884961"/>
            <a:chExt cx="611926" cy="602448"/>
          </a:xfrm>
        </p:grpSpPr>
        <p:sp>
          <p:nvSpPr>
            <p:cNvPr id="464" name="Rectangle 46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Rectangle 46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Rectangle 46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Rectangle 46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Rectangle 46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9" name="Group 468"/>
          <p:cNvGrpSpPr/>
          <p:nvPr/>
        </p:nvGrpSpPr>
        <p:grpSpPr>
          <a:xfrm>
            <a:off x="7618826" y="3551308"/>
            <a:ext cx="611926" cy="602448"/>
            <a:chOff x="414156" y="2884961"/>
            <a:chExt cx="611926" cy="602448"/>
          </a:xfrm>
        </p:grpSpPr>
        <p:sp>
          <p:nvSpPr>
            <p:cNvPr id="470" name="Rectangle 46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Rectangle 47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Rectangle 47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Rectangle 47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Rectangle 47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5" name="Group 474"/>
          <p:cNvGrpSpPr/>
          <p:nvPr/>
        </p:nvGrpSpPr>
        <p:grpSpPr>
          <a:xfrm>
            <a:off x="8273796" y="3551308"/>
            <a:ext cx="611926" cy="602448"/>
            <a:chOff x="414156" y="2884961"/>
            <a:chExt cx="611926" cy="602448"/>
          </a:xfrm>
        </p:grpSpPr>
        <p:sp>
          <p:nvSpPr>
            <p:cNvPr id="476" name="Rectangle 47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7" name="Rectangle 47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8" name="Rectangle 47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Rectangle 47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Rectangle 47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1" name="Group 480"/>
          <p:cNvGrpSpPr/>
          <p:nvPr/>
        </p:nvGrpSpPr>
        <p:grpSpPr>
          <a:xfrm>
            <a:off x="414156" y="4217655"/>
            <a:ext cx="611926" cy="602448"/>
            <a:chOff x="414156" y="2884961"/>
            <a:chExt cx="611926" cy="602448"/>
          </a:xfrm>
        </p:grpSpPr>
        <p:sp>
          <p:nvSpPr>
            <p:cNvPr id="482" name="Rectangle 48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Rectangle 48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Rectangle 48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Rectangle 48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Rectangle 48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7" name="Group 486"/>
          <p:cNvGrpSpPr/>
          <p:nvPr/>
        </p:nvGrpSpPr>
        <p:grpSpPr>
          <a:xfrm>
            <a:off x="1069126" y="4217655"/>
            <a:ext cx="611926" cy="602448"/>
            <a:chOff x="414156" y="2884961"/>
            <a:chExt cx="611926" cy="602448"/>
          </a:xfrm>
        </p:grpSpPr>
        <p:sp>
          <p:nvSpPr>
            <p:cNvPr id="488" name="Rectangle 48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Rectangle 48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Rectangle 49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Rectangle 49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3" name="Group 492"/>
          <p:cNvGrpSpPr/>
          <p:nvPr/>
        </p:nvGrpSpPr>
        <p:grpSpPr>
          <a:xfrm>
            <a:off x="1724096" y="4217655"/>
            <a:ext cx="611926" cy="602448"/>
            <a:chOff x="414156" y="2884961"/>
            <a:chExt cx="611926" cy="602448"/>
          </a:xfrm>
        </p:grpSpPr>
        <p:sp>
          <p:nvSpPr>
            <p:cNvPr id="494" name="Rectangle 49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Rectangle 49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Rectangle 49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Rectangle 49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8" name="Rectangle 49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9" name="Group 498"/>
          <p:cNvGrpSpPr/>
          <p:nvPr/>
        </p:nvGrpSpPr>
        <p:grpSpPr>
          <a:xfrm>
            <a:off x="2379066" y="4217655"/>
            <a:ext cx="611926" cy="602448"/>
            <a:chOff x="414156" y="2884961"/>
            <a:chExt cx="611926" cy="602448"/>
          </a:xfrm>
        </p:grpSpPr>
        <p:sp>
          <p:nvSpPr>
            <p:cNvPr id="500" name="Rectangle 49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Rectangle 50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Rectangle 50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Rectangle 50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Rectangle 50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5" name="Group 504"/>
          <p:cNvGrpSpPr/>
          <p:nvPr/>
        </p:nvGrpSpPr>
        <p:grpSpPr>
          <a:xfrm>
            <a:off x="3034036" y="4217655"/>
            <a:ext cx="611926" cy="602448"/>
            <a:chOff x="414156" y="2884961"/>
            <a:chExt cx="611926" cy="602448"/>
          </a:xfrm>
        </p:grpSpPr>
        <p:sp>
          <p:nvSpPr>
            <p:cNvPr id="506" name="Rectangle 50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Rectangle 50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50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50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50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1" name="Group 510"/>
          <p:cNvGrpSpPr/>
          <p:nvPr/>
        </p:nvGrpSpPr>
        <p:grpSpPr>
          <a:xfrm>
            <a:off x="3689006" y="4217655"/>
            <a:ext cx="611926" cy="602448"/>
            <a:chOff x="414156" y="2884961"/>
            <a:chExt cx="611926" cy="602448"/>
          </a:xfrm>
        </p:grpSpPr>
        <p:sp>
          <p:nvSpPr>
            <p:cNvPr id="512" name="Rectangle 51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Rectangle 51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Rectangle 51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Rectangle 51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Rectangle 51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7" name="Group 516"/>
          <p:cNvGrpSpPr/>
          <p:nvPr/>
        </p:nvGrpSpPr>
        <p:grpSpPr>
          <a:xfrm>
            <a:off x="4343976" y="4217655"/>
            <a:ext cx="611926" cy="602448"/>
            <a:chOff x="414156" y="2884961"/>
            <a:chExt cx="611926" cy="602448"/>
          </a:xfrm>
        </p:grpSpPr>
        <p:sp>
          <p:nvSpPr>
            <p:cNvPr id="518" name="Rectangle 51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9" name="Rectangle 51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0" name="Rectangle 51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1" name="Rectangle 52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2" name="Rectangle 52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3" name="Group 522"/>
          <p:cNvGrpSpPr/>
          <p:nvPr/>
        </p:nvGrpSpPr>
        <p:grpSpPr>
          <a:xfrm>
            <a:off x="4998946" y="4217655"/>
            <a:ext cx="611926" cy="602448"/>
            <a:chOff x="414156" y="2884961"/>
            <a:chExt cx="611926" cy="602448"/>
          </a:xfrm>
        </p:grpSpPr>
        <p:sp>
          <p:nvSpPr>
            <p:cNvPr id="524" name="Rectangle 52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5" name="Rectangle 52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6" name="Rectangle 52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7" name="Rectangle 52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8" name="Rectangle 52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9" name="Group 528"/>
          <p:cNvGrpSpPr/>
          <p:nvPr/>
        </p:nvGrpSpPr>
        <p:grpSpPr>
          <a:xfrm>
            <a:off x="5653916" y="4217655"/>
            <a:ext cx="611926" cy="602448"/>
            <a:chOff x="414156" y="2884961"/>
            <a:chExt cx="611926" cy="602448"/>
          </a:xfrm>
        </p:grpSpPr>
        <p:sp>
          <p:nvSpPr>
            <p:cNvPr id="530" name="Rectangle 52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Rectangle 53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2" name="Rectangle 53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3" name="Rectangle 53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4" name="Rectangle 53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5" name="Group 534"/>
          <p:cNvGrpSpPr/>
          <p:nvPr/>
        </p:nvGrpSpPr>
        <p:grpSpPr>
          <a:xfrm>
            <a:off x="6308886" y="4217655"/>
            <a:ext cx="611926" cy="602448"/>
            <a:chOff x="414156" y="2884961"/>
            <a:chExt cx="611926" cy="602448"/>
          </a:xfrm>
        </p:grpSpPr>
        <p:sp>
          <p:nvSpPr>
            <p:cNvPr id="536" name="Rectangle 53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7" name="Rectangle 53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8" name="Rectangle 53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9" name="Rectangle 53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0" name="Rectangle 53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1" name="Group 540"/>
          <p:cNvGrpSpPr/>
          <p:nvPr/>
        </p:nvGrpSpPr>
        <p:grpSpPr>
          <a:xfrm>
            <a:off x="6963856" y="4217655"/>
            <a:ext cx="611926" cy="602448"/>
            <a:chOff x="414156" y="2884961"/>
            <a:chExt cx="611926" cy="602448"/>
          </a:xfrm>
        </p:grpSpPr>
        <p:sp>
          <p:nvSpPr>
            <p:cNvPr id="542" name="Rectangle 54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Rectangle 54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4" name="Rectangle 54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Rectangle 54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6" name="Rectangle 54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7" name="Group 546"/>
          <p:cNvGrpSpPr/>
          <p:nvPr/>
        </p:nvGrpSpPr>
        <p:grpSpPr>
          <a:xfrm>
            <a:off x="7618826" y="4217655"/>
            <a:ext cx="611926" cy="602448"/>
            <a:chOff x="414156" y="2884961"/>
            <a:chExt cx="611926" cy="602448"/>
          </a:xfrm>
        </p:grpSpPr>
        <p:sp>
          <p:nvSpPr>
            <p:cNvPr id="548" name="Rectangle 54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9" name="Rectangle 54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0" name="Rectangle 54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1" name="Rectangle 55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2" name="Rectangle 55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3" name="Group 552"/>
          <p:cNvGrpSpPr/>
          <p:nvPr/>
        </p:nvGrpSpPr>
        <p:grpSpPr>
          <a:xfrm>
            <a:off x="8273796" y="4217655"/>
            <a:ext cx="611926" cy="602448"/>
            <a:chOff x="414156" y="2884961"/>
            <a:chExt cx="611926" cy="602448"/>
          </a:xfrm>
        </p:grpSpPr>
        <p:sp>
          <p:nvSpPr>
            <p:cNvPr id="554" name="Rectangle 55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5" name="Rectangle 55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6" name="Rectangle 55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7" name="Rectangle 55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8" name="Rectangle 55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9" name="Group 558"/>
          <p:cNvGrpSpPr/>
          <p:nvPr/>
        </p:nvGrpSpPr>
        <p:grpSpPr>
          <a:xfrm>
            <a:off x="414156" y="4884002"/>
            <a:ext cx="611926" cy="602448"/>
            <a:chOff x="414156" y="2884961"/>
            <a:chExt cx="611926" cy="602448"/>
          </a:xfrm>
        </p:grpSpPr>
        <p:sp>
          <p:nvSpPr>
            <p:cNvPr id="560" name="Rectangle 55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1" name="Rectangle 56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2" name="Rectangle 56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3" name="Rectangle 56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4" name="Rectangle 56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5" name="Group 564"/>
          <p:cNvGrpSpPr/>
          <p:nvPr/>
        </p:nvGrpSpPr>
        <p:grpSpPr>
          <a:xfrm>
            <a:off x="1069126" y="4884002"/>
            <a:ext cx="611926" cy="602448"/>
            <a:chOff x="414156" y="2884961"/>
            <a:chExt cx="611926" cy="602448"/>
          </a:xfrm>
        </p:grpSpPr>
        <p:sp>
          <p:nvSpPr>
            <p:cNvPr id="566" name="Rectangle 56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Rectangle 56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Rectangle 56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9" name="Rectangle 56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0" name="Rectangle 56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1" name="Group 570"/>
          <p:cNvGrpSpPr/>
          <p:nvPr/>
        </p:nvGrpSpPr>
        <p:grpSpPr>
          <a:xfrm>
            <a:off x="1724096" y="4884002"/>
            <a:ext cx="611926" cy="602448"/>
            <a:chOff x="414156" y="2884961"/>
            <a:chExt cx="611926" cy="602448"/>
          </a:xfrm>
        </p:grpSpPr>
        <p:sp>
          <p:nvSpPr>
            <p:cNvPr id="572" name="Rectangle 57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3" name="Rectangle 57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4" name="Rectangle 57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5" name="Rectangle 57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7" name="Group 576"/>
          <p:cNvGrpSpPr/>
          <p:nvPr/>
        </p:nvGrpSpPr>
        <p:grpSpPr>
          <a:xfrm>
            <a:off x="2379066" y="4884002"/>
            <a:ext cx="611926" cy="602448"/>
            <a:chOff x="414156" y="2884961"/>
            <a:chExt cx="611926" cy="602448"/>
          </a:xfrm>
        </p:grpSpPr>
        <p:sp>
          <p:nvSpPr>
            <p:cNvPr id="578" name="Rectangle 57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9" name="Rectangle 57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0" name="Rectangle 57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1" name="Rectangle 58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2" name="Rectangle 58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3" name="Group 582"/>
          <p:cNvGrpSpPr/>
          <p:nvPr/>
        </p:nvGrpSpPr>
        <p:grpSpPr>
          <a:xfrm>
            <a:off x="3034036" y="4884002"/>
            <a:ext cx="611926" cy="602448"/>
            <a:chOff x="414156" y="2884961"/>
            <a:chExt cx="611926" cy="602448"/>
          </a:xfrm>
        </p:grpSpPr>
        <p:sp>
          <p:nvSpPr>
            <p:cNvPr id="584" name="Rectangle 58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5" name="Rectangle 58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6" name="Rectangle 58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7" name="Rectangle 58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8" name="Rectangle 58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9" name="Group 588"/>
          <p:cNvGrpSpPr/>
          <p:nvPr/>
        </p:nvGrpSpPr>
        <p:grpSpPr>
          <a:xfrm>
            <a:off x="3689006" y="4884002"/>
            <a:ext cx="611926" cy="602448"/>
            <a:chOff x="414156" y="2884961"/>
            <a:chExt cx="611926" cy="602448"/>
          </a:xfrm>
        </p:grpSpPr>
        <p:sp>
          <p:nvSpPr>
            <p:cNvPr id="590" name="Rectangle 58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1" name="Rectangle 59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2" name="Rectangle 59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3" name="Rectangle 59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4" name="Rectangle 59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95" name="Group 594"/>
          <p:cNvGrpSpPr/>
          <p:nvPr/>
        </p:nvGrpSpPr>
        <p:grpSpPr>
          <a:xfrm>
            <a:off x="4343976" y="4884002"/>
            <a:ext cx="611926" cy="602448"/>
            <a:chOff x="414156" y="2884961"/>
            <a:chExt cx="611926" cy="602448"/>
          </a:xfrm>
        </p:grpSpPr>
        <p:sp>
          <p:nvSpPr>
            <p:cNvPr id="596" name="Rectangle 59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Rectangle 59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9" name="Rectangle 59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Rectangle 59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01" name="Group 600"/>
          <p:cNvGrpSpPr/>
          <p:nvPr/>
        </p:nvGrpSpPr>
        <p:grpSpPr>
          <a:xfrm>
            <a:off x="4998946" y="4884002"/>
            <a:ext cx="611926" cy="602448"/>
            <a:chOff x="414156" y="2884961"/>
            <a:chExt cx="611926" cy="602448"/>
          </a:xfrm>
        </p:grpSpPr>
        <p:sp>
          <p:nvSpPr>
            <p:cNvPr id="602" name="Rectangle 60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3" name="Rectangle 60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4" name="Rectangle 60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5" name="Rectangle 60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6" name="Rectangle 60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07" name="Group 606"/>
          <p:cNvGrpSpPr/>
          <p:nvPr/>
        </p:nvGrpSpPr>
        <p:grpSpPr>
          <a:xfrm>
            <a:off x="5653916" y="4884002"/>
            <a:ext cx="611926" cy="602448"/>
            <a:chOff x="414156" y="2884961"/>
            <a:chExt cx="611926" cy="602448"/>
          </a:xfrm>
        </p:grpSpPr>
        <p:sp>
          <p:nvSpPr>
            <p:cNvPr id="608" name="Rectangle 60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Rectangle 60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0" name="Rectangle 60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1" name="Rectangle 61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2" name="Rectangle 61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3" name="Group 612"/>
          <p:cNvGrpSpPr/>
          <p:nvPr/>
        </p:nvGrpSpPr>
        <p:grpSpPr>
          <a:xfrm>
            <a:off x="6308886" y="4884002"/>
            <a:ext cx="611926" cy="602448"/>
            <a:chOff x="414156" y="2884961"/>
            <a:chExt cx="611926" cy="602448"/>
          </a:xfrm>
        </p:grpSpPr>
        <p:sp>
          <p:nvSpPr>
            <p:cNvPr id="614" name="Rectangle 61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5" name="Rectangle 61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6" name="Rectangle 61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7" name="Rectangle 61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8" name="Rectangle 61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9" name="Group 618"/>
          <p:cNvGrpSpPr/>
          <p:nvPr/>
        </p:nvGrpSpPr>
        <p:grpSpPr>
          <a:xfrm>
            <a:off x="6963856" y="4884002"/>
            <a:ext cx="611926" cy="602448"/>
            <a:chOff x="414156" y="2884961"/>
            <a:chExt cx="611926" cy="602448"/>
          </a:xfrm>
        </p:grpSpPr>
        <p:sp>
          <p:nvSpPr>
            <p:cNvPr id="620" name="Rectangle 61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1" name="Rectangle 62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Rectangle 62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Rectangle 62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4" name="Rectangle 62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5" name="Group 624"/>
          <p:cNvGrpSpPr/>
          <p:nvPr/>
        </p:nvGrpSpPr>
        <p:grpSpPr>
          <a:xfrm>
            <a:off x="7618826" y="4884002"/>
            <a:ext cx="611926" cy="602448"/>
            <a:chOff x="414156" y="2884961"/>
            <a:chExt cx="611926" cy="602448"/>
          </a:xfrm>
        </p:grpSpPr>
        <p:sp>
          <p:nvSpPr>
            <p:cNvPr id="626" name="Rectangle 62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Rectangle 62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Rectangle 62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9" name="Rectangle 62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0" name="Rectangle 62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1" name="Group 630"/>
          <p:cNvGrpSpPr/>
          <p:nvPr/>
        </p:nvGrpSpPr>
        <p:grpSpPr>
          <a:xfrm>
            <a:off x="8273796" y="4884002"/>
            <a:ext cx="611926" cy="602448"/>
            <a:chOff x="414156" y="2884961"/>
            <a:chExt cx="611926" cy="602448"/>
          </a:xfrm>
        </p:grpSpPr>
        <p:sp>
          <p:nvSpPr>
            <p:cNvPr id="632" name="Rectangle 63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3" name="Rectangle 63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4" name="Rectangle 63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5" name="Rectangle 63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6" name="Rectangle 63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7" name="Group 636"/>
          <p:cNvGrpSpPr/>
          <p:nvPr/>
        </p:nvGrpSpPr>
        <p:grpSpPr>
          <a:xfrm>
            <a:off x="414156" y="5550349"/>
            <a:ext cx="611926" cy="602448"/>
            <a:chOff x="414156" y="2884961"/>
            <a:chExt cx="611926" cy="602448"/>
          </a:xfrm>
        </p:grpSpPr>
        <p:sp>
          <p:nvSpPr>
            <p:cNvPr id="638" name="Rectangle 63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9" name="Rectangle 63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0" name="Rectangle 63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1" name="Rectangle 64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2" name="Rectangle 64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3" name="Group 642"/>
          <p:cNvGrpSpPr/>
          <p:nvPr/>
        </p:nvGrpSpPr>
        <p:grpSpPr>
          <a:xfrm>
            <a:off x="1069126" y="5550349"/>
            <a:ext cx="611926" cy="602448"/>
            <a:chOff x="414156" y="2884961"/>
            <a:chExt cx="611926" cy="602448"/>
          </a:xfrm>
        </p:grpSpPr>
        <p:sp>
          <p:nvSpPr>
            <p:cNvPr id="644" name="Rectangle 64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5" name="Rectangle 64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6" name="Rectangle 64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7" name="Rectangle 64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8" name="Rectangle 64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9" name="Group 648"/>
          <p:cNvGrpSpPr/>
          <p:nvPr/>
        </p:nvGrpSpPr>
        <p:grpSpPr>
          <a:xfrm>
            <a:off x="1724096" y="5550349"/>
            <a:ext cx="611926" cy="602448"/>
            <a:chOff x="414156" y="2884961"/>
            <a:chExt cx="611926" cy="602448"/>
          </a:xfrm>
        </p:grpSpPr>
        <p:sp>
          <p:nvSpPr>
            <p:cNvPr id="650" name="Rectangle 64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1" name="Rectangle 65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2" name="Rectangle 65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3" name="Rectangle 65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4" name="Rectangle 65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5" name="Group 654"/>
          <p:cNvGrpSpPr/>
          <p:nvPr/>
        </p:nvGrpSpPr>
        <p:grpSpPr>
          <a:xfrm>
            <a:off x="2379066" y="5550349"/>
            <a:ext cx="611926" cy="602448"/>
            <a:chOff x="414156" y="2884961"/>
            <a:chExt cx="611926" cy="602448"/>
          </a:xfrm>
        </p:grpSpPr>
        <p:sp>
          <p:nvSpPr>
            <p:cNvPr id="656" name="Rectangle 65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7" name="Rectangle 65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8" name="Rectangle 65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9" name="Rectangle 65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0" name="Rectangle 65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1" name="Group 660"/>
          <p:cNvGrpSpPr/>
          <p:nvPr/>
        </p:nvGrpSpPr>
        <p:grpSpPr>
          <a:xfrm>
            <a:off x="3034036" y="5550349"/>
            <a:ext cx="611926" cy="602448"/>
            <a:chOff x="414156" y="2884961"/>
            <a:chExt cx="611926" cy="602448"/>
          </a:xfrm>
        </p:grpSpPr>
        <p:sp>
          <p:nvSpPr>
            <p:cNvPr id="662" name="Rectangle 66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3" name="Rectangle 66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4" name="Rectangle 66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5" name="Rectangle 66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6" name="Rectangle 66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7" name="Group 666"/>
          <p:cNvGrpSpPr/>
          <p:nvPr/>
        </p:nvGrpSpPr>
        <p:grpSpPr>
          <a:xfrm>
            <a:off x="3689006" y="5550349"/>
            <a:ext cx="611926" cy="602448"/>
            <a:chOff x="414156" y="2884961"/>
            <a:chExt cx="611926" cy="602448"/>
          </a:xfrm>
        </p:grpSpPr>
        <p:sp>
          <p:nvSpPr>
            <p:cNvPr id="668" name="Rectangle 66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Rectangle 66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Rectangle 66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Rectangle 67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Rectangle 67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3" name="Group 672"/>
          <p:cNvGrpSpPr/>
          <p:nvPr/>
        </p:nvGrpSpPr>
        <p:grpSpPr>
          <a:xfrm>
            <a:off x="4343976" y="5550349"/>
            <a:ext cx="611926" cy="602448"/>
            <a:chOff x="414156" y="2884961"/>
            <a:chExt cx="611926" cy="602448"/>
          </a:xfrm>
        </p:grpSpPr>
        <p:sp>
          <p:nvSpPr>
            <p:cNvPr id="674" name="Rectangle 67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Rectangle 67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Rectangle 67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Rectangle 67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Rectangle 67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9" name="Group 678"/>
          <p:cNvGrpSpPr/>
          <p:nvPr/>
        </p:nvGrpSpPr>
        <p:grpSpPr>
          <a:xfrm>
            <a:off x="4998946" y="5550349"/>
            <a:ext cx="611926" cy="602448"/>
            <a:chOff x="414156" y="2884961"/>
            <a:chExt cx="611926" cy="602448"/>
          </a:xfrm>
        </p:grpSpPr>
        <p:sp>
          <p:nvSpPr>
            <p:cNvPr id="680" name="Rectangle 67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Rectangle 68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Rectangle 68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Rectangle 68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Rectangle 68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5" name="Group 684"/>
          <p:cNvGrpSpPr/>
          <p:nvPr/>
        </p:nvGrpSpPr>
        <p:grpSpPr>
          <a:xfrm>
            <a:off x="5653916" y="5550349"/>
            <a:ext cx="611926" cy="602448"/>
            <a:chOff x="414156" y="2884961"/>
            <a:chExt cx="611926" cy="602448"/>
          </a:xfrm>
        </p:grpSpPr>
        <p:sp>
          <p:nvSpPr>
            <p:cNvPr id="686" name="Rectangle 68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7" name="Rectangle 68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8" name="Rectangle 68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Rectangle 68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1" name="Group 690"/>
          <p:cNvGrpSpPr/>
          <p:nvPr/>
        </p:nvGrpSpPr>
        <p:grpSpPr>
          <a:xfrm>
            <a:off x="6308886" y="5550349"/>
            <a:ext cx="611926" cy="602448"/>
            <a:chOff x="414156" y="2884961"/>
            <a:chExt cx="611926" cy="602448"/>
          </a:xfrm>
        </p:grpSpPr>
        <p:sp>
          <p:nvSpPr>
            <p:cNvPr id="692" name="Rectangle 69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Rectangle 69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Rectangle 69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Rectangle 69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Rectangle 69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7" name="Group 696"/>
          <p:cNvGrpSpPr/>
          <p:nvPr/>
        </p:nvGrpSpPr>
        <p:grpSpPr>
          <a:xfrm>
            <a:off x="6963856" y="5550349"/>
            <a:ext cx="611926" cy="602448"/>
            <a:chOff x="414156" y="2884961"/>
            <a:chExt cx="611926" cy="602448"/>
          </a:xfrm>
        </p:grpSpPr>
        <p:sp>
          <p:nvSpPr>
            <p:cNvPr id="698" name="Rectangle 69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Rectangle 69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Rectangle 69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Rectangle 70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Rectangle 70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3" name="Group 702"/>
          <p:cNvGrpSpPr/>
          <p:nvPr/>
        </p:nvGrpSpPr>
        <p:grpSpPr>
          <a:xfrm>
            <a:off x="7618826" y="5550349"/>
            <a:ext cx="611926" cy="602448"/>
            <a:chOff x="414156" y="2884961"/>
            <a:chExt cx="611926" cy="602448"/>
          </a:xfrm>
        </p:grpSpPr>
        <p:sp>
          <p:nvSpPr>
            <p:cNvPr id="704" name="Rectangle 70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Rectangle 70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Rectangle 70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Rectangle 70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8" name="Rectangle 70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9" name="Group 708"/>
          <p:cNvGrpSpPr/>
          <p:nvPr/>
        </p:nvGrpSpPr>
        <p:grpSpPr>
          <a:xfrm>
            <a:off x="8273796" y="5550349"/>
            <a:ext cx="611926" cy="602448"/>
            <a:chOff x="414156" y="2884961"/>
            <a:chExt cx="611926" cy="602448"/>
          </a:xfrm>
        </p:grpSpPr>
        <p:sp>
          <p:nvSpPr>
            <p:cNvPr id="710" name="Rectangle 70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Rectangle 71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Rectangle 71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Rectangle 71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Rectangle 71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5" name="Group 714"/>
          <p:cNvGrpSpPr/>
          <p:nvPr/>
        </p:nvGrpSpPr>
        <p:grpSpPr>
          <a:xfrm>
            <a:off x="414156" y="6216696"/>
            <a:ext cx="611926" cy="602448"/>
            <a:chOff x="414156" y="2884961"/>
            <a:chExt cx="611926" cy="602448"/>
          </a:xfrm>
        </p:grpSpPr>
        <p:sp>
          <p:nvSpPr>
            <p:cNvPr id="716" name="Rectangle 71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Rectangle 71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Rectangle 71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Rectangle 71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Rectangle 71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1" name="Group 720"/>
          <p:cNvGrpSpPr/>
          <p:nvPr/>
        </p:nvGrpSpPr>
        <p:grpSpPr>
          <a:xfrm>
            <a:off x="1069126" y="6216696"/>
            <a:ext cx="611926" cy="602448"/>
            <a:chOff x="414156" y="2884961"/>
            <a:chExt cx="611926" cy="602448"/>
          </a:xfrm>
        </p:grpSpPr>
        <p:sp>
          <p:nvSpPr>
            <p:cNvPr id="722" name="Rectangle 72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Rectangle 72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Rectangle 72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Rectangle 72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Rectangle 72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7" name="Group 726"/>
          <p:cNvGrpSpPr/>
          <p:nvPr/>
        </p:nvGrpSpPr>
        <p:grpSpPr>
          <a:xfrm>
            <a:off x="1724096" y="6216696"/>
            <a:ext cx="611926" cy="602448"/>
            <a:chOff x="414156" y="2884961"/>
            <a:chExt cx="611926" cy="602448"/>
          </a:xfrm>
        </p:grpSpPr>
        <p:sp>
          <p:nvSpPr>
            <p:cNvPr id="728" name="Rectangle 72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9" name="Rectangle 72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0" name="Rectangle 72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Rectangle 73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Rectangle 73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33" name="Group 732"/>
          <p:cNvGrpSpPr/>
          <p:nvPr/>
        </p:nvGrpSpPr>
        <p:grpSpPr>
          <a:xfrm>
            <a:off x="2379066" y="6216696"/>
            <a:ext cx="611926" cy="602448"/>
            <a:chOff x="414156" y="2884961"/>
            <a:chExt cx="611926" cy="602448"/>
          </a:xfrm>
        </p:grpSpPr>
        <p:sp>
          <p:nvSpPr>
            <p:cNvPr id="734" name="Rectangle 73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Rectangle 73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Rectangle 73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Rectangle 73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Rectangle 73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39" name="Group 738"/>
          <p:cNvGrpSpPr/>
          <p:nvPr/>
        </p:nvGrpSpPr>
        <p:grpSpPr>
          <a:xfrm>
            <a:off x="3034036" y="6216696"/>
            <a:ext cx="611926" cy="602448"/>
            <a:chOff x="414156" y="2884961"/>
            <a:chExt cx="611926" cy="602448"/>
          </a:xfrm>
        </p:grpSpPr>
        <p:sp>
          <p:nvSpPr>
            <p:cNvPr id="740" name="Rectangle 73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Rectangle 74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Rectangle 74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Rectangle 74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Rectangle 74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5" name="Group 744"/>
          <p:cNvGrpSpPr/>
          <p:nvPr/>
        </p:nvGrpSpPr>
        <p:grpSpPr>
          <a:xfrm>
            <a:off x="3689006" y="6216696"/>
            <a:ext cx="611926" cy="602448"/>
            <a:chOff x="414156" y="2884961"/>
            <a:chExt cx="611926" cy="602448"/>
          </a:xfrm>
        </p:grpSpPr>
        <p:sp>
          <p:nvSpPr>
            <p:cNvPr id="746" name="Rectangle 74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Rectangle 74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Rectangle 74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Rectangle 74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0" name="Rectangle 74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1" name="Group 750"/>
          <p:cNvGrpSpPr/>
          <p:nvPr/>
        </p:nvGrpSpPr>
        <p:grpSpPr>
          <a:xfrm>
            <a:off x="4343976" y="6216696"/>
            <a:ext cx="611926" cy="602448"/>
            <a:chOff x="414156" y="2884961"/>
            <a:chExt cx="611926" cy="602448"/>
          </a:xfrm>
        </p:grpSpPr>
        <p:sp>
          <p:nvSpPr>
            <p:cNvPr id="752" name="Rectangle 75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Rectangle 75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Rectangle 75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Rectangle 75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Rectangle 75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7" name="Group 756"/>
          <p:cNvGrpSpPr/>
          <p:nvPr/>
        </p:nvGrpSpPr>
        <p:grpSpPr>
          <a:xfrm>
            <a:off x="4998946" y="6216696"/>
            <a:ext cx="611926" cy="602448"/>
            <a:chOff x="414156" y="2884961"/>
            <a:chExt cx="611926" cy="602448"/>
          </a:xfrm>
        </p:grpSpPr>
        <p:sp>
          <p:nvSpPr>
            <p:cNvPr id="758" name="Rectangle 75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Rectangle 75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Rectangle 75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Rectangle 76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Rectangle 76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3" name="Group 762"/>
          <p:cNvGrpSpPr/>
          <p:nvPr/>
        </p:nvGrpSpPr>
        <p:grpSpPr>
          <a:xfrm>
            <a:off x="5653916" y="6216696"/>
            <a:ext cx="611926" cy="602448"/>
            <a:chOff x="414156" y="2884961"/>
            <a:chExt cx="611926" cy="602448"/>
          </a:xfrm>
        </p:grpSpPr>
        <p:sp>
          <p:nvSpPr>
            <p:cNvPr id="764" name="Rectangle 76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Rectangle 76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Rectangle 76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Rectangle 76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Rectangle 76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9" name="Group 768"/>
          <p:cNvGrpSpPr/>
          <p:nvPr/>
        </p:nvGrpSpPr>
        <p:grpSpPr>
          <a:xfrm>
            <a:off x="6308886" y="6216696"/>
            <a:ext cx="611926" cy="602448"/>
            <a:chOff x="414156" y="2884961"/>
            <a:chExt cx="611926" cy="602448"/>
          </a:xfrm>
        </p:grpSpPr>
        <p:sp>
          <p:nvSpPr>
            <p:cNvPr id="770" name="Rectangle 76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1" name="Rectangle 77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2" name="Rectangle 77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3" name="Rectangle 77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4" name="Rectangle 77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75" name="Group 774"/>
          <p:cNvGrpSpPr/>
          <p:nvPr/>
        </p:nvGrpSpPr>
        <p:grpSpPr>
          <a:xfrm>
            <a:off x="6963856" y="6216696"/>
            <a:ext cx="611926" cy="602448"/>
            <a:chOff x="414156" y="2884961"/>
            <a:chExt cx="611926" cy="602448"/>
          </a:xfrm>
        </p:grpSpPr>
        <p:sp>
          <p:nvSpPr>
            <p:cNvPr id="776" name="Rectangle 77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7" name="Rectangle 77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8" name="Rectangle 77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Rectangle 77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0" name="Rectangle 77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1" name="Group 780"/>
          <p:cNvGrpSpPr/>
          <p:nvPr/>
        </p:nvGrpSpPr>
        <p:grpSpPr>
          <a:xfrm>
            <a:off x="7618826" y="6216696"/>
            <a:ext cx="611926" cy="602448"/>
            <a:chOff x="414156" y="2884961"/>
            <a:chExt cx="611926" cy="602448"/>
          </a:xfrm>
        </p:grpSpPr>
        <p:sp>
          <p:nvSpPr>
            <p:cNvPr id="782" name="Rectangle 78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3" name="Rectangle 78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4" name="Rectangle 78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5" name="Rectangle 78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6" name="Rectangle 78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7" name="Group 786"/>
          <p:cNvGrpSpPr/>
          <p:nvPr/>
        </p:nvGrpSpPr>
        <p:grpSpPr>
          <a:xfrm>
            <a:off x="8273796" y="6216696"/>
            <a:ext cx="611926" cy="602448"/>
            <a:chOff x="414156" y="2884961"/>
            <a:chExt cx="611926" cy="602448"/>
          </a:xfrm>
        </p:grpSpPr>
        <p:sp>
          <p:nvSpPr>
            <p:cNvPr id="788" name="Rectangle 78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9" name="Rectangle 78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0" name="Rectangle 78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1" name="Rectangle 79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2" name="Rectangle 79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3" name="Rectangle 792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773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launch N procs,</a:t>
            </a:r>
            <a:br>
              <a:rPr lang="en-US" dirty="0" smtClean="0"/>
            </a:br>
            <a:r>
              <a:rPr lang="en-US" dirty="0" smtClean="0"/>
              <a:t>shrink down to 5 procs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Identify 5 processes across P nodes</a:t>
            </a:r>
          </a:p>
        </p:txBody>
      </p:sp>
      <p:grpSp>
        <p:nvGrpSpPr>
          <p:cNvPr id="330" name="Group 329"/>
          <p:cNvGrpSpPr/>
          <p:nvPr/>
        </p:nvGrpSpPr>
        <p:grpSpPr>
          <a:xfrm>
            <a:off x="414156" y="2884961"/>
            <a:ext cx="611926" cy="602448"/>
            <a:chOff x="414156" y="2884961"/>
            <a:chExt cx="611926" cy="602448"/>
          </a:xfrm>
        </p:grpSpPr>
        <p:sp>
          <p:nvSpPr>
            <p:cNvPr id="329" name="Rectangle 328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1" name="Group 330"/>
          <p:cNvGrpSpPr/>
          <p:nvPr/>
        </p:nvGrpSpPr>
        <p:grpSpPr>
          <a:xfrm>
            <a:off x="1069126" y="2884961"/>
            <a:ext cx="611926" cy="602448"/>
            <a:chOff x="414156" y="2884961"/>
            <a:chExt cx="611926" cy="602448"/>
          </a:xfrm>
        </p:grpSpPr>
        <p:sp>
          <p:nvSpPr>
            <p:cNvPr id="332" name="Rectangle 33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3" name="Rectangle 33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4" name="Rectangle 33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5" name="Rectangle 33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6" name="Rectangle 33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7" name="Group 336"/>
          <p:cNvGrpSpPr/>
          <p:nvPr/>
        </p:nvGrpSpPr>
        <p:grpSpPr>
          <a:xfrm>
            <a:off x="1724096" y="2884961"/>
            <a:ext cx="611926" cy="602448"/>
            <a:chOff x="414156" y="2884961"/>
            <a:chExt cx="611926" cy="602448"/>
          </a:xfrm>
        </p:grpSpPr>
        <p:sp>
          <p:nvSpPr>
            <p:cNvPr id="338" name="Rectangle 33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9" name="Rectangle 33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0" name="Rectangle 33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1" name="Rectangle 34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2" name="Rectangle 34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3" name="Group 342"/>
          <p:cNvGrpSpPr/>
          <p:nvPr/>
        </p:nvGrpSpPr>
        <p:grpSpPr>
          <a:xfrm>
            <a:off x="2379066" y="2884961"/>
            <a:ext cx="611926" cy="602448"/>
            <a:chOff x="414156" y="2884961"/>
            <a:chExt cx="611926" cy="602448"/>
          </a:xfrm>
        </p:grpSpPr>
        <p:sp>
          <p:nvSpPr>
            <p:cNvPr id="344" name="Rectangle 34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5" name="Rectangle 34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6" name="Rectangle 34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9" name="Group 348"/>
          <p:cNvGrpSpPr/>
          <p:nvPr/>
        </p:nvGrpSpPr>
        <p:grpSpPr>
          <a:xfrm>
            <a:off x="3034036" y="2884961"/>
            <a:ext cx="611926" cy="602448"/>
            <a:chOff x="414156" y="2884961"/>
            <a:chExt cx="611926" cy="602448"/>
          </a:xfrm>
        </p:grpSpPr>
        <p:sp>
          <p:nvSpPr>
            <p:cNvPr id="350" name="Rectangle 34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1" name="Rectangle 35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2" name="Rectangle 35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3" name="Rectangle 35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4" name="Rectangle 35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5" name="Group 354"/>
          <p:cNvGrpSpPr/>
          <p:nvPr/>
        </p:nvGrpSpPr>
        <p:grpSpPr>
          <a:xfrm>
            <a:off x="3689006" y="2884961"/>
            <a:ext cx="611926" cy="602448"/>
            <a:chOff x="414156" y="2884961"/>
            <a:chExt cx="611926" cy="602448"/>
          </a:xfrm>
        </p:grpSpPr>
        <p:sp>
          <p:nvSpPr>
            <p:cNvPr id="356" name="Rectangle 35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7" name="Rectangle 35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8" name="Rectangle 35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9" name="Rectangle 35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0" name="Rectangle 35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1" name="Group 360"/>
          <p:cNvGrpSpPr/>
          <p:nvPr/>
        </p:nvGrpSpPr>
        <p:grpSpPr>
          <a:xfrm>
            <a:off x="4343976" y="2884961"/>
            <a:ext cx="611926" cy="602448"/>
            <a:chOff x="414156" y="2884961"/>
            <a:chExt cx="611926" cy="602448"/>
          </a:xfrm>
        </p:grpSpPr>
        <p:sp>
          <p:nvSpPr>
            <p:cNvPr id="362" name="Rectangle 36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3" name="Rectangle 36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4" name="Rectangle 36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5" name="Rectangle 36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6" name="Rectangle 36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7" name="Group 366"/>
          <p:cNvGrpSpPr/>
          <p:nvPr/>
        </p:nvGrpSpPr>
        <p:grpSpPr>
          <a:xfrm>
            <a:off x="4998946" y="2884961"/>
            <a:ext cx="611926" cy="602448"/>
            <a:chOff x="414156" y="2884961"/>
            <a:chExt cx="611926" cy="602448"/>
          </a:xfrm>
        </p:grpSpPr>
        <p:sp>
          <p:nvSpPr>
            <p:cNvPr id="368" name="Rectangle 36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9" name="Rectangle 36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0" name="Rectangle 36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1" name="Rectangle 37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2" name="Rectangle 37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3" name="Group 372"/>
          <p:cNvGrpSpPr/>
          <p:nvPr/>
        </p:nvGrpSpPr>
        <p:grpSpPr>
          <a:xfrm>
            <a:off x="5653916" y="2884961"/>
            <a:ext cx="611926" cy="602448"/>
            <a:chOff x="414156" y="2884961"/>
            <a:chExt cx="611926" cy="602448"/>
          </a:xfrm>
        </p:grpSpPr>
        <p:sp>
          <p:nvSpPr>
            <p:cNvPr id="374" name="Rectangle 37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5" name="Rectangle 37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6" name="Rectangle 37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7" name="Rectangle 37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8" name="Rectangle 37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9" name="Group 378"/>
          <p:cNvGrpSpPr/>
          <p:nvPr/>
        </p:nvGrpSpPr>
        <p:grpSpPr>
          <a:xfrm>
            <a:off x="6308886" y="2884961"/>
            <a:ext cx="611926" cy="602448"/>
            <a:chOff x="414156" y="2884961"/>
            <a:chExt cx="611926" cy="602448"/>
          </a:xfrm>
        </p:grpSpPr>
        <p:sp>
          <p:nvSpPr>
            <p:cNvPr id="380" name="Rectangle 37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1" name="Rectangle 38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2" name="Rectangle 38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3" name="Rectangle 38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4" name="Rectangle 38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5" name="Group 384"/>
          <p:cNvGrpSpPr/>
          <p:nvPr/>
        </p:nvGrpSpPr>
        <p:grpSpPr>
          <a:xfrm>
            <a:off x="6963856" y="2884961"/>
            <a:ext cx="611926" cy="602448"/>
            <a:chOff x="414156" y="2884961"/>
            <a:chExt cx="611926" cy="602448"/>
          </a:xfrm>
        </p:grpSpPr>
        <p:sp>
          <p:nvSpPr>
            <p:cNvPr id="386" name="Rectangle 38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7" name="Rectangle 38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8" name="Rectangle 38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9" name="Rectangle 38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0" name="Rectangle 38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1" name="Group 390"/>
          <p:cNvGrpSpPr/>
          <p:nvPr/>
        </p:nvGrpSpPr>
        <p:grpSpPr>
          <a:xfrm>
            <a:off x="7618826" y="2884961"/>
            <a:ext cx="611926" cy="602448"/>
            <a:chOff x="414156" y="2884961"/>
            <a:chExt cx="611926" cy="602448"/>
          </a:xfrm>
        </p:grpSpPr>
        <p:sp>
          <p:nvSpPr>
            <p:cNvPr id="392" name="Rectangle 39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3" name="Rectangle 39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4" name="Rectangle 39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5" name="Rectangle 39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6" name="Rectangle 39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7" name="Group 396"/>
          <p:cNvGrpSpPr/>
          <p:nvPr/>
        </p:nvGrpSpPr>
        <p:grpSpPr>
          <a:xfrm>
            <a:off x="8273796" y="2884961"/>
            <a:ext cx="611926" cy="602448"/>
            <a:chOff x="414156" y="2884961"/>
            <a:chExt cx="611926" cy="602448"/>
          </a:xfrm>
        </p:grpSpPr>
        <p:sp>
          <p:nvSpPr>
            <p:cNvPr id="398" name="Rectangle 39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9" name="Rectangle 39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0" name="Rectangle 39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1" name="Rectangle 40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2" name="Rectangle 40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3" name="Group 402"/>
          <p:cNvGrpSpPr/>
          <p:nvPr/>
        </p:nvGrpSpPr>
        <p:grpSpPr>
          <a:xfrm>
            <a:off x="414156" y="3551308"/>
            <a:ext cx="611926" cy="602448"/>
            <a:chOff x="414156" y="2884961"/>
            <a:chExt cx="611926" cy="602448"/>
          </a:xfrm>
        </p:grpSpPr>
        <p:sp>
          <p:nvSpPr>
            <p:cNvPr id="404" name="Rectangle 40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5" name="Rectangle 40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6" name="Rectangle 40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7" name="Rectangle 40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8" name="Rectangle 40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9" name="Group 408"/>
          <p:cNvGrpSpPr/>
          <p:nvPr/>
        </p:nvGrpSpPr>
        <p:grpSpPr>
          <a:xfrm>
            <a:off x="1069126" y="3551308"/>
            <a:ext cx="611926" cy="602448"/>
            <a:chOff x="414156" y="2884961"/>
            <a:chExt cx="611926" cy="602448"/>
          </a:xfrm>
        </p:grpSpPr>
        <p:sp>
          <p:nvSpPr>
            <p:cNvPr id="410" name="Rectangle 40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1" name="Rectangle 41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2" name="Rectangle 41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" name="Rectangle 41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" name="Rectangle 41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5" name="Group 414"/>
          <p:cNvGrpSpPr/>
          <p:nvPr/>
        </p:nvGrpSpPr>
        <p:grpSpPr>
          <a:xfrm>
            <a:off x="1724096" y="3551308"/>
            <a:ext cx="611926" cy="602448"/>
            <a:chOff x="414156" y="2884961"/>
            <a:chExt cx="611926" cy="602448"/>
          </a:xfrm>
        </p:grpSpPr>
        <p:sp>
          <p:nvSpPr>
            <p:cNvPr id="416" name="Rectangle 41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7" name="Rectangle 41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8" name="Rectangle 41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9" name="Rectangle 41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0" name="Rectangle 41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1" name="Group 420"/>
          <p:cNvGrpSpPr/>
          <p:nvPr/>
        </p:nvGrpSpPr>
        <p:grpSpPr>
          <a:xfrm>
            <a:off x="2379066" y="3551308"/>
            <a:ext cx="611926" cy="602448"/>
            <a:chOff x="414156" y="2884961"/>
            <a:chExt cx="611926" cy="602448"/>
          </a:xfrm>
        </p:grpSpPr>
        <p:sp>
          <p:nvSpPr>
            <p:cNvPr id="422" name="Rectangle 42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3" name="Rectangle 42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4" name="Rectangle 42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5" name="Rectangle 42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6" name="Rectangle 42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7" name="Group 426"/>
          <p:cNvGrpSpPr/>
          <p:nvPr/>
        </p:nvGrpSpPr>
        <p:grpSpPr>
          <a:xfrm>
            <a:off x="3034036" y="3551308"/>
            <a:ext cx="611926" cy="602448"/>
            <a:chOff x="414156" y="2884961"/>
            <a:chExt cx="611926" cy="602448"/>
          </a:xfrm>
        </p:grpSpPr>
        <p:sp>
          <p:nvSpPr>
            <p:cNvPr id="428" name="Rectangle 42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9" name="Rectangle 42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0" name="Rectangle 42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1" name="Rectangle 43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2" name="Rectangle 43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3" name="Group 432"/>
          <p:cNvGrpSpPr/>
          <p:nvPr/>
        </p:nvGrpSpPr>
        <p:grpSpPr>
          <a:xfrm>
            <a:off x="3689006" y="3551308"/>
            <a:ext cx="611926" cy="602448"/>
            <a:chOff x="414156" y="2884961"/>
            <a:chExt cx="611926" cy="602448"/>
          </a:xfrm>
        </p:grpSpPr>
        <p:sp>
          <p:nvSpPr>
            <p:cNvPr id="434" name="Rectangle 43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5" name="Rectangle 43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6" name="Rectangle 43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7" name="Rectangle 43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8" name="Rectangle 43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9" name="Group 438"/>
          <p:cNvGrpSpPr/>
          <p:nvPr/>
        </p:nvGrpSpPr>
        <p:grpSpPr>
          <a:xfrm>
            <a:off x="4343976" y="3551308"/>
            <a:ext cx="611926" cy="602448"/>
            <a:chOff x="414156" y="2884961"/>
            <a:chExt cx="611926" cy="602448"/>
          </a:xfrm>
        </p:grpSpPr>
        <p:sp>
          <p:nvSpPr>
            <p:cNvPr id="440" name="Rectangle 43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1" name="Rectangle 44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2" name="Rectangle 44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3" name="Rectangle 44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4" name="Rectangle 44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45" name="Group 444"/>
          <p:cNvGrpSpPr/>
          <p:nvPr/>
        </p:nvGrpSpPr>
        <p:grpSpPr>
          <a:xfrm>
            <a:off x="4998946" y="3551308"/>
            <a:ext cx="611926" cy="602448"/>
            <a:chOff x="414156" y="2884961"/>
            <a:chExt cx="611926" cy="602448"/>
          </a:xfrm>
        </p:grpSpPr>
        <p:sp>
          <p:nvSpPr>
            <p:cNvPr id="446" name="Rectangle 44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7" name="Rectangle 44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8" name="Rectangle 44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9" name="Rectangle 44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0" name="Rectangle 44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1" name="Group 450"/>
          <p:cNvGrpSpPr/>
          <p:nvPr/>
        </p:nvGrpSpPr>
        <p:grpSpPr>
          <a:xfrm>
            <a:off x="5653916" y="3551308"/>
            <a:ext cx="611926" cy="602448"/>
            <a:chOff x="414156" y="2884961"/>
            <a:chExt cx="611926" cy="602448"/>
          </a:xfrm>
        </p:grpSpPr>
        <p:sp>
          <p:nvSpPr>
            <p:cNvPr id="452" name="Rectangle 45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3" name="Rectangle 45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4" name="Rectangle 45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5" name="Rectangle 45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6" name="Rectangle 45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7" name="Group 456"/>
          <p:cNvGrpSpPr/>
          <p:nvPr/>
        </p:nvGrpSpPr>
        <p:grpSpPr>
          <a:xfrm>
            <a:off x="6308886" y="3551308"/>
            <a:ext cx="611926" cy="602448"/>
            <a:chOff x="414156" y="2884961"/>
            <a:chExt cx="611926" cy="602448"/>
          </a:xfrm>
        </p:grpSpPr>
        <p:sp>
          <p:nvSpPr>
            <p:cNvPr id="458" name="Rectangle 45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9" name="Rectangle 45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0" name="Rectangle 45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1" name="Rectangle 46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2" name="Rectangle 46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3" name="Group 462"/>
          <p:cNvGrpSpPr/>
          <p:nvPr/>
        </p:nvGrpSpPr>
        <p:grpSpPr>
          <a:xfrm>
            <a:off x="6963856" y="3551308"/>
            <a:ext cx="611926" cy="602448"/>
            <a:chOff x="414156" y="2884961"/>
            <a:chExt cx="611926" cy="602448"/>
          </a:xfrm>
        </p:grpSpPr>
        <p:sp>
          <p:nvSpPr>
            <p:cNvPr id="464" name="Rectangle 46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5" name="Rectangle 46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6" name="Rectangle 46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7" name="Rectangle 46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8" name="Rectangle 46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69" name="Group 468"/>
          <p:cNvGrpSpPr/>
          <p:nvPr/>
        </p:nvGrpSpPr>
        <p:grpSpPr>
          <a:xfrm>
            <a:off x="7618826" y="3551308"/>
            <a:ext cx="611926" cy="602448"/>
            <a:chOff x="414156" y="2884961"/>
            <a:chExt cx="611926" cy="602448"/>
          </a:xfrm>
        </p:grpSpPr>
        <p:sp>
          <p:nvSpPr>
            <p:cNvPr id="470" name="Rectangle 46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1" name="Rectangle 47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2" name="Rectangle 47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3" name="Rectangle 47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4" name="Rectangle 47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75" name="Group 474"/>
          <p:cNvGrpSpPr/>
          <p:nvPr/>
        </p:nvGrpSpPr>
        <p:grpSpPr>
          <a:xfrm>
            <a:off x="8273796" y="3551308"/>
            <a:ext cx="611926" cy="602448"/>
            <a:chOff x="414156" y="2884961"/>
            <a:chExt cx="611926" cy="602448"/>
          </a:xfrm>
        </p:grpSpPr>
        <p:sp>
          <p:nvSpPr>
            <p:cNvPr id="476" name="Rectangle 47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7" name="Rectangle 47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8" name="Rectangle 47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9" name="Rectangle 47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0" name="Rectangle 47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1" name="Group 480"/>
          <p:cNvGrpSpPr/>
          <p:nvPr/>
        </p:nvGrpSpPr>
        <p:grpSpPr>
          <a:xfrm>
            <a:off x="414156" y="4217655"/>
            <a:ext cx="611926" cy="602448"/>
            <a:chOff x="414156" y="2884961"/>
            <a:chExt cx="611926" cy="602448"/>
          </a:xfrm>
        </p:grpSpPr>
        <p:sp>
          <p:nvSpPr>
            <p:cNvPr id="482" name="Rectangle 48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3" name="Rectangle 48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4" name="Rectangle 48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5" name="Rectangle 48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6" name="Rectangle 48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7" name="Group 486"/>
          <p:cNvGrpSpPr/>
          <p:nvPr/>
        </p:nvGrpSpPr>
        <p:grpSpPr>
          <a:xfrm>
            <a:off x="1069126" y="4217655"/>
            <a:ext cx="611926" cy="602448"/>
            <a:chOff x="414156" y="2884961"/>
            <a:chExt cx="611926" cy="602448"/>
          </a:xfrm>
        </p:grpSpPr>
        <p:sp>
          <p:nvSpPr>
            <p:cNvPr id="488" name="Rectangle 48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9" name="Rectangle 48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0" name="Rectangle 48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1" name="Rectangle 49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2" name="Rectangle 49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3" name="Group 492"/>
          <p:cNvGrpSpPr/>
          <p:nvPr/>
        </p:nvGrpSpPr>
        <p:grpSpPr>
          <a:xfrm>
            <a:off x="1724096" y="4217655"/>
            <a:ext cx="611926" cy="602448"/>
            <a:chOff x="414156" y="2884961"/>
            <a:chExt cx="611926" cy="602448"/>
          </a:xfrm>
        </p:grpSpPr>
        <p:sp>
          <p:nvSpPr>
            <p:cNvPr id="494" name="Rectangle 49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5" name="Rectangle 49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6" name="Rectangle 49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7" name="Rectangle 49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8" name="Rectangle 49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99" name="Group 498"/>
          <p:cNvGrpSpPr/>
          <p:nvPr/>
        </p:nvGrpSpPr>
        <p:grpSpPr>
          <a:xfrm>
            <a:off x="2379066" y="4217655"/>
            <a:ext cx="611926" cy="602448"/>
            <a:chOff x="414156" y="2884961"/>
            <a:chExt cx="611926" cy="602448"/>
          </a:xfrm>
        </p:grpSpPr>
        <p:sp>
          <p:nvSpPr>
            <p:cNvPr id="500" name="Rectangle 49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1" name="Rectangle 50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2" name="Rectangle 50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3" name="Rectangle 50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4" name="Rectangle 50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5" name="Group 504"/>
          <p:cNvGrpSpPr/>
          <p:nvPr/>
        </p:nvGrpSpPr>
        <p:grpSpPr>
          <a:xfrm>
            <a:off x="3034036" y="4217655"/>
            <a:ext cx="611926" cy="602448"/>
            <a:chOff x="414156" y="2884961"/>
            <a:chExt cx="611926" cy="602448"/>
          </a:xfrm>
        </p:grpSpPr>
        <p:sp>
          <p:nvSpPr>
            <p:cNvPr id="506" name="Rectangle 50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7" name="Rectangle 50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8" name="Rectangle 50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9" name="Rectangle 50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0" name="Rectangle 50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1" name="Group 510"/>
          <p:cNvGrpSpPr/>
          <p:nvPr/>
        </p:nvGrpSpPr>
        <p:grpSpPr>
          <a:xfrm>
            <a:off x="3689006" y="4217655"/>
            <a:ext cx="611926" cy="602448"/>
            <a:chOff x="414156" y="2884961"/>
            <a:chExt cx="611926" cy="602448"/>
          </a:xfrm>
        </p:grpSpPr>
        <p:sp>
          <p:nvSpPr>
            <p:cNvPr id="512" name="Rectangle 51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3" name="Rectangle 51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4" name="Rectangle 51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5" name="Rectangle 51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6" name="Rectangle 51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7" name="Group 516"/>
          <p:cNvGrpSpPr/>
          <p:nvPr/>
        </p:nvGrpSpPr>
        <p:grpSpPr>
          <a:xfrm>
            <a:off x="4343976" y="4217655"/>
            <a:ext cx="611926" cy="602448"/>
            <a:chOff x="414156" y="2884961"/>
            <a:chExt cx="611926" cy="602448"/>
          </a:xfrm>
        </p:grpSpPr>
        <p:sp>
          <p:nvSpPr>
            <p:cNvPr id="518" name="Rectangle 51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9" name="Rectangle 51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0" name="Rectangle 51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1" name="Rectangle 52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2" name="Rectangle 52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3" name="Group 522"/>
          <p:cNvGrpSpPr/>
          <p:nvPr/>
        </p:nvGrpSpPr>
        <p:grpSpPr>
          <a:xfrm>
            <a:off x="4998946" y="4217655"/>
            <a:ext cx="611926" cy="602448"/>
            <a:chOff x="414156" y="2884961"/>
            <a:chExt cx="611926" cy="602448"/>
          </a:xfrm>
        </p:grpSpPr>
        <p:sp>
          <p:nvSpPr>
            <p:cNvPr id="524" name="Rectangle 52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5" name="Rectangle 52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6" name="Rectangle 52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7" name="Rectangle 52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8" name="Rectangle 52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9" name="Group 528"/>
          <p:cNvGrpSpPr/>
          <p:nvPr/>
        </p:nvGrpSpPr>
        <p:grpSpPr>
          <a:xfrm>
            <a:off x="5653916" y="4217655"/>
            <a:ext cx="611926" cy="602448"/>
            <a:chOff x="414156" y="2884961"/>
            <a:chExt cx="611926" cy="602448"/>
          </a:xfrm>
        </p:grpSpPr>
        <p:sp>
          <p:nvSpPr>
            <p:cNvPr id="530" name="Rectangle 52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1" name="Rectangle 53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2" name="Rectangle 53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3" name="Rectangle 53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4" name="Rectangle 53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35" name="Group 534"/>
          <p:cNvGrpSpPr/>
          <p:nvPr/>
        </p:nvGrpSpPr>
        <p:grpSpPr>
          <a:xfrm>
            <a:off x="6308886" y="4217655"/>
            <a:ext cx="611926" cy="602448"/>
            <a:chOff x="414156" y="2884961"/>
            <a:chExt cx="611926" cy="602448"/>
          </a:xfrm>
        </p:grpSpPr>
        <p:sp>
          <p:nvSpPr>
            <p:cNvPr id="536" name="Rectangle 53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7" name="Rectangle 53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8" name="Rectangle 53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9" name="Rectangle 53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0" name="Rectangle 53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1" name="Group 540"/>
          <p:cNvGrpSpPr/>
          <p:nvPr/>
        </p:nvGrpSpPr>
        <p:grpSpPr>
          <a:xfrm>
            <a:off x="6963856" y="4217655"/>
            <a:ext cx="611926" cy="602448"/>
            <a:chOff x="414156" y="2884961"/>
            <a:chExt cx="611926" cy="602448"/>
          </a:xfrm>
        </p:grpSpPr>
        <p:sp>
          <p:nvSpPr>
            <p:cNvPr id="542" name="Rectangle 54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3" name="Rectangle 54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4" name="Rectangle 54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5" name="Rectangle 54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6" name="Rectangle 54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7" name="Group 546"/>
          <p:cNvGrpSpPr/>
          <p:nvPr/>
        </p:nvGrpSpPr>
        <p:grpSpPr>
          <a:xfrm>
            <a:off x="7618826" y="4217655"/>
            <a:ext cx="611926" cy="602448"/>
            <a:chOff x="414156" y="2884961"/>
            <a:chExt cx="611926" cy="602448"/>
          </a:xfrm>
        </p:grpSpPr>
        <p:sp>
          <p:nvSpPr>
            <p:cNvPr id="548" name="Rectangle 54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9" name="Rectangle 54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0" name="Rectangle 54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1" name="Rectangle 55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2" name="Rectangle 55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3" name="Group 552"/>
          <p:cNvGrpSpPr/>
          <p:nvPr/>
        </p:nvGrpSpPr>
        <p:grpSpPr>
          <a:xfrm>
            <a:off x="8273796" y="4217655"/>
            <a:ext cx="611926" cy="602448"/>
            <a:chOff x="414156" y="2884961"/>
            <a:chExt cx="611926" cy="602448"/>
          </a:xfrm>
        </p:grpSpPr>
        <p:sp>
          <p:nvSpPr>
            <p:cNvPr id="554" name="Rectangle 55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5" name="Rectangle 55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6" name="Rectangle 55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7" name="Rectangle 55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8" name="Rectangle 55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9" name="Group 558"/>
          <p:cNvGrpSpPr/>
          <p:nvPr/>
        </p:nvGrpSpPr>
        <p:grpSpPr>
          <a:xfrm>
            <a:off x="414156" y="4884002"/>
            <a:ext cx="611926" cy="602448"/>
            <a:chOff x="414156" y="2884961"/>
            <a:chExt cx="611926" cy="602448"/>
          </a:xfrm>
        </p:grpSpPr>
        <p:sp>
          <p:nvSpPr>
            <p:cNvPr id="560" name="Rectangle 55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1" name="Rectangle 56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2" name="Rectangle 56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3" name="Rectangle 56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4" name="Rectangle 56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65" name="Group 564"/>
          <p:cNvGrpSpPr/>
          <p:nvPr/>
        </p:nvGrpSpPr>
        <p:grpSpPr>
          <a:xfrm>
            <a:off x="1069126" y="4884002"/>
            <a:ext cx="611926" cy="602448"/>
            <a:chOff x="414156" y="2884961"/>
            <a:chExt cx="611926" cy="602448"/>
          </a:xfrm>
        </p:grpSpPr>
        <p:sp>
          <p:nvSpPr>
            <p:cNvPr id="566" name="Rectangle 56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7" name="Rectangle 56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8" name="Rectangle 56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9" name="Rectangle 56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0" name="Rectangle 56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1" name="Group 570"/>
          <p:cNvGrpSpPr/>
          <p:nvPr/>
        </p:nvGrpSpPr>
        <p:grpSpPr>
          <a:xfrm>
            <a:off x="1724096" y="4884002"/>
            <a:ext cx="611926" cy="602448"/>
            <a:chOff x="414156" y="2884961"/>
            <a:chExt cx="611926" cy="602448"/>
          </a:xfrm>
        </p:grpSpPr>
        <p:sp>
          <p:nvSpPr>
            <p:cNvPr id="572" name="Rectangle 57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3" name="Rectangle 57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4" name="Rectangle 57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5" name="Rectangle 57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77" name="Group 576"/>
          <p:cNvGrpSpPr/>
          <p:nvPr/>
        </p:nvGrpSpPr>
        <p:grpSpPr>
          <a:xfrm>
            <a:off x="2379066" y="4884002"/>
            <a:ext cx="611926" cy="602448"/>
            <a:chOff x="414156" y="2884961"/>
            <a:chExt cx="611926" cy="602448"/>
          </a:xfrm>
        </p:grpSpPr>
        <p:sp>
          <p:nvSpPr>
            <p:cNvPr id="578" name="Rectangle 57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9" name="Rectangle 57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0" name="Rectangle 57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1" name="Rectangle 58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2" name="Rectangle 58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3" name="Group 582"/>
          <p:cNvGrpSpPr/>
          <p:nvPr/>
        </p:nvGrpSpPr>
        <p:grpSpPr>
          <a:xfrm>
            <a:off x="3034036" y="4884002"/>
            <a:ext cx="611926" cy="602448"/>
            <a:chOff x="414156" y="2884961"/>
            <a:chExt cx="611926" cy="602448"/>
          </a:xfrm>
        </p:grpSpPr>
        <p:sp>
          <p:nvSpPr>
            <p:cNvPr id="584" name="Rectangle 58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5" name="Rectangle 58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6" name="Rectangle 58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7" name="Rectangle 58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8" name="Rectangle 58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89" name="Group 588"/>
          <p:cNvGrpSpPr/>
          <p:nvPr/>
        </p:nvGrpSpPr>
        <p:grpSpPr>
          <a:xfrm>
            <a:off x="3689006" y="4884002"/>
            <a:ext cx="611926" cy="602448"/>
            <a:chOff x="414156" y="2884961"/>
            <a:chExt cx="611926" cy="602448"/>
          </a:xfrm>
        </p:grpSpPr>
        <p:sp>
          <p:nvSpPr>
            <p:cNvPr id="590" name="Rectangle 58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1" name="Rectangle 59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2" name="Rectangle 59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3" name="Rectangle 59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4" name="Rectangle 59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95" name="Group 594"/>
          <p:cNvGrpSpPr/>
          <p:nvPr/>
        </p:nvGrpSpPr>
        <p:grpSpPr>
          <a:xfrm>
            <a:off x="4343976" y="4884002"/>
            <a:ext cx="611926" cy="602448"/>
            <a:chOff x="414156" y="2884961"/>
            <a:chExt cx="611926" cy="602448"/>
          </a:xfrm>
        </p:grpSpPr>
        <p:sp>
          <p:nvSpPr>
            <p:cNvPr id="596" name="Rectangle 59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8" name="Rectangle 59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9" name="Rectangle 59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0" name="Rectangle 59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01" name="Group 600"/>
          <p:cNvGrpSpPr/>
          <p:nvPr/>
        </p:nvGrpSpPr>
        <p:grpSpPr>
          <a:xfrm>
            <a:off x="4998946" y="4884002"/>
            <a:ext cx="611926" cy="602448"/>
            <a:chOff x="414156" y="2884961"/>
            <a:chExt cx="611926" cy="602448"/>
          </a:xfrm>
        </p:grpSpPr>
        <p:sp>
          <p:nvSpPr>
            <p:cNvPr id="602" name="Rectangle 60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3" name="Rectangle 60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4" name="Rectangle 60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5" name="Rectangle 60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6" name="Rectangle 60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07" name="Group 606"/>
          <p:cNvGrpSpPr/>
          <p:nvPr/>
        </p:nvGrpSpPr>
        <p:grpSpPr>
          <a:xfrm>
            <a:off x="5653916" y="4884002"/>
            <a:ext cx="611926" cy="602448"/>
            <a:chOff x="414156" y="2884961"/>
            <a:chExt cx="611926" cy="602448"/>
          </a:xfrm>
        </p:grpSpPr>
        <p:sp>
          <p:nvSpPr>
            <p:cNvPr id="608" name="Rectangle 60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9" name="Rectangle 60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0" name="Rectangle 60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1" name="Rectangle 61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2" name="Rectangle 61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3" name="Group 612"/>
          <p:cNvGrpSpPr/>
          <p:nvPr/>
        </p:nvGrpSpPr>
        <p:grpSpPr>
          <a:xfrm>
            <a:off x="6308886" y="4884002"/>
            <a:ext cx="611926" cy="602448"/>
            <a:chOff x="414156" y="2884961"/>
            <a:chExt cx="611926" cy="602448"/>
          </a:xfrm>
        </p:grpSpPr>
        <p:sp>
          <p:nvSpPr>
            <p:cNvPr id="614" name="Rectangle 61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5" name="Rectangle 61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6" name="Rectangle 61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7" name="Rectangle 61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8" name="Rectangle 61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19" name="Group 618"/>
          <p:cNvGrpSpPr/>
          <p:nvPr/>
        </p:nvGrpSpPr>
        <p:grpSpPr>
          <a:xfrm>
            <a:off x="6963856" y="4884002"/>
            <a:ext cx="611926" cy="602448"/>
            <a:chOff x="414156" y="2884961"/>
            <a:chExt cx="611926" cy="602448"/>
          </a:xfrm>
        </p:grpSpPr>
        <p:sp>
          <p:nvSpPr>
            <p:cNvPr id="620" name="Rectangle 61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1" name="Rectangle 62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2" name="Rectangle 62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3" name="Rectangle 62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4" name="Rectangle 62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25" name="Group 624"/>
          <p:cNvGrpSpPr/>
          <p:nvPr/>
        </p:nvGrpSpPr>
        <p:grpSpPr>
          <a:xfrm>
            <a:off x="7618826" y="4884002"/>
            <a:ext cx="611926" cy="602448"/>
            <a:chOff x="414156" y="2884961"/>
            <a:chExt cx="611926" cy="602448"/>
          </a:xfrm>
        </p:grpSpPr>
        <p:sp>
          <p:nvSpPr>
            <p:cNvPr id="626" name="Rectangle 62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7" name="Rectangle 62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8" name="Rectangle 62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9" name="Rectangle 62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0" name="Rectangle 62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1" name="Group 630"/>
          <p:cNvGrpSpPr/>
          <p:nvPr/>
        </p:nvGrpSpPr>
        <p:grpSpPr>
          <a:xfrm>
            <a:off x="8273796" y="4884002"/>
            <a:ext cx="611926" cy="602448"/>
            <a:chOff x="414156" y="2884961"/>
            <a:chExt cx="611926" cy="602448"/>
          </a:xfrm>
        </p:grpSpPr>
        <p:sp>
          <p:nvSpPr>
            <p:cNvPr id="632" name="Rectangle 63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3" name="Rectangle 63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4" name="Rectangle 63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5" name="Rectangle 63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6" name="Rectangle 63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37" name="Group 636"/>
          <p:cNvGrpSpPr/>
          <p:nvPr/>
        </p:nvGrpSpPr>
        <p:grpSpPr>
          <a:xfrm>
            <a:off x="414156" y="5550349"/>
            <a:ext cx="611926" cy="602448"/>
            <a:chOff x="414156" y="2884961"/>
            <a:chExt cx="611926" cy="602448"/>
          </a:xfrm>
        </p:grpSpPr>
        <p:sp>
          <p:nvSpPr>
            <p:cNvPr id="638" name="Rectangle 63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9" name="Rectangle 63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0" name="Rectangle 63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1" name="Rectangle 64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2" name="Rectangle 64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3" name="Group 642"/>
          <p:cNvGrpSpPr/>
          <p:nvPr/>
        </p:nvGrpSpPr>
        <p:grpSpPr>
          <a:xfrm>
            <a:off x="1069126" y="5550349"/>
            <a:ext cx="611926" cy="602448"/>
            <a:chOff x="414156" y="2884961"/>
            <a:chExt cx="611926" cy="602448"/>
          </a:xfrm>
        </p:grpSpPr>
        <p:sp>
          <p:nvSpPr>
            <p:cNvPr id="644" name="Rectangle 64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5" name="Rectangle 64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6" name="Rectangle 64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7" name="Rectangle 64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8" name="Rectangle 64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49" name="Group 648"/>
          <p:cNvGrpSpPr/>
          <p:nvPr/>
        </p:nvGrpSpPr>
        <p:grpSpPr>
          <a:xfrm>
            <a:off x="1724096" y="5550349"/>
            <a:ext cx="611926" cy="602448"/>
            <a:chOff x="414156" y="2884961"/>
            <a:chExt cx="611926" cy="602448"/>
          </a:xfrm>
        </p:grpSpPr>
        <p:sp>
          <p:nvSpPr>
            <p:cNvPr id="650" name="Rectangle 64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1" name="Rectangle 65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2" name="Rectangle 65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3" name="Rectangle 65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4" name="Rectangle 65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55" name="Group 654"/>
          <p:cNvGrpSpPr/>
          <p:nvPr/>
        </p:nvGrpSpPr>
        <p:grpSpPr>
          <a:xfrm>
            <a:off x="2379066" y="5550349"/>
            <a:ext cx="611926" cy="602448"/>
            <a:chOff x="414156" y="2884961"/>
            <a:chExt cx="611926" cy="602448"/>
          </a:xfrm>
        </p:grpSpPr>
        <p:sp>
          <p:nvSpPr>
            <p:cNvPr id="656" name="Rectangle 65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7" name="Rectangle 65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8" name="Rectangle 65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9" name="Rectangle 65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0" name="Rectangle 65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1" name="Group 660"/>
          <p:cNvGrpSpPr/>
          <p:nvPr/>
        </p:nvGrpSpPr>
        <p:grpSpPr>
          <a:xfrm>
            <a:off x="3034036" y="5550349"/>
            <a:ext cx="611926" cy="602448"/>
            <a:chOff x="414156" y="2884961"/>
            <a:chExt cx="611926" cy="602448"/>
          </a:xfrm>
        </p:grpSpPr>
        <p:sp>
          <p:nvSpPr>
            <p:cNvPr id="662" name="Rectangle 66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3" name="Rectangle 66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4" name="Rectangle 66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5" name="Rectangle 66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6" name="Rectangle 66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67" name="Group 666"/>
          <p:cNvGrpSpPr/>
          <p:nvPr/>
        </p:nvGrpSpPr>
        <p:grpSpPr>
          <a:xfrm>
            <a:off x="3689006" y="5550349"/>
            <a:ext cx="611926" cy="602448"/>
            <a:chOff x="414156" y="2884961"/>
            <a:chExt cx="611926" cy="602448"/>
          </a:xfrm>
        </p:grpSpPr>
        <p:sp>
          <p:nvSpPr>
            <p:cNvPr id="668" name="Rectangle 66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9" name="Rectangle 66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0" name="Rectangle 66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1" name="Rectangle 67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2" name="Rectangle 67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3" name="Group 672"/>
          <p:cNvGrpSpPr/>
          <p:nvPr/>
        </p:nvGrpSpPr>
        <p:grpSpPr>
          <a:xfrm>
            <a:off x="4343976" y="5550349"/>
            <a:ext cx="611926" cy="602448"/>
            <a:chOff x="414156" y="2884961"/>
            <a:chExt cx="611926" cy="602448"/>
          </a:xfrm>
        </p:grpSpPr>
        <p:sp>
          <p:nvSpPr>
            <p:cNvPr id="674" name="Rectangle 67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5" name="Rectangle 67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6" name="Rectangle 67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7" name="Rectangle 67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8" name="Rectangle 67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79" name="Group 678"/>
          <p:cNvGrpSpPr/>
          <p:nvPr/>
        </p:nvGrpSpPr>
        <p:grpSpPr>
          <a:xfrm>
            <a:off x="4998946" y="5550349"/>
            <a:ext cx="611926" cy="602448"/>
            <a:chOff x="414156" y="2884961"/>
            <a:chExt cx="611926" cy="602448"/>
          </a:xfrm>
        </p:grpSpPr>
        <p:sp>
          <p:nvSpPr>
            <p:cNvPr id="680" name="Rectangle 67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1" name="Rectangle 68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2" name="Rectangle 68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3" name="Rectangle 68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4" name="Rectangle 68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85" name="Group 684"/>
          <p:cNvGrpSpPr/>
          <p:nvPr/>
        </p:nvGrpSpPr>
        <p:grpSpPr>
          <a:xfrm>
            <a:off x="5653916" y="5550349"/>
            <a:ext cx="611926" cy="602448"/>
            <a:chOff x="414156" y="2884961"/>
            <a:chExt cx="611926" cy="602448"/>
          </a:xfrm>
        </p:grpSpPr>
        <p:sp>
          <p:nvSpPr>
            <p:cNvPr id="686" name="Rectangle 68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7" name="Rectangle 68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8" name="Rectangle 68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9" name="Rectangle 68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1" name="Group 690"/>
          <p:cNvGrpSpPr/>
          <p:nvPr/>
        </p:nvGrpSpPr>
        <p:grpSpPr>
          <a:xfrm>
            <a:off x="6308886" y="5550349"/>
            <a:ext cx="611926" cy="602448"/>
            <a:chOff x="414156" y="2884961"/>
            <a:chExt cx="611926" cy="602448"/>
          </a:xfrm>
        </p:grpSpPr>
        <p:sp>
          <p:nvSpPr>
            <p:cNvPr id="692" name="Rectangle 69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3" name="Rectangle 69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4" name="Rectangle 69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5" name="Rectangle 69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6" name="Rectangle 69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97" name="Group 696"/>
          <p:cNvGrpSpPr/>
          <p:nvPr/>
        </p:nvGrpSpPr>
        <p:grpSpPr>
          <a:xfrm>
            <a:off x="6963856" y="5550349"/>
            <a:ext cx="611926" cy="602448"/>
            <a:chOff x="414156" y="2884961"/>
            <a:chExt cx="611926" cy="602448"/>
          </a:xfrm>
        </p:grpSpPr>
        <p:sp>
          <p:nvSpPr>
            <p:cNvPr id="698" name="Rectangle 69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9" name="Rectangle 69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0" name="Rectangle 69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1" name="Rectangle 70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2" name="Rectangle 70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3" name="Group 702"/>
          <p:cNvGrpSpPr/>
          <p:nvPr/>
        </p:nvGrpSpPr>
        <p:grpSpPr>
          <a:xfrm>
            <a:off x="7618826" y="5550349"/>
            <a:ext cx="611926" cy="602448"/>
            <a:chOff x="414156" y="2884961"/>
            <a:chExt cx="611926" cy="602448"/>
          </a:xfrm>
        </p:grpSpPr>
        <p:sp>
          <p:nvSpPr>
            <p:cNvPr id="704" name="Rectangle 70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5" name="Rectangle 70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6" name="Rectangle 70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7" name="Rectangle 70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8" name="Rectangle 70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09" name="Group 708"/>
          <p:cNvGrpSpPr/>
          <p:nvPr/>
        </p:nvGrpSpPr>
        <p:grpSpPr>
          <a:xfrm>
            <a:off x="8273796" y="5550349"/>
            <a:ext cx="611926" cy="602448"/>
            <a:chOff x="414156" y="2884961"/>
            <a:chExt cx="611926" cy="602448"/>
          </a:xfrm>
        </p:grpSpPr>
        <p:sp>
          <p:nvSpPr>
            <p:cNvPr id="710" name="Rectangle 70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1" name="Rectangle 71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2" name="Rectangle 71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3" name="Rectangle 71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4" name="Rectangle 71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15" name="Group 714"/>
          <p:cNvGrpSpPr/>
          <p:nvPr/>
        </p:nvGrpSpPr>
        <p:grpSpPr>
          <a:xfrm>
            <a:off x="414156" y="6216696"/>
            <a:ext cx="611926" cy="602448"/>
            <a:chOff x="414156" y="2884961"/>
            <a:chExt cx="611926" cy="602448"/>
          </a:xfrm>
        </p:grpSpPr>
        <p:sp>
          <p:nvSpPr>
            <p:cNvPr id="716" name="Rectangle 71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7" name="Rectangle 71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8" name="Rectangle 71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9" name="Rectangle 71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0" name="Rectangle 71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1" name="Group 720"/>
          <p:cNvGrpSpPr/>
          <p:nvPr/>
        </p:nvGrpSpPr>
        <p:grpSpPr>
          <a:xfrm>
            <a:off x="1069126" y="6216696"/>
            <a:ext cx="611926" cy="602448"/>
            <a:chOff x="414156" y="2884961"/>
            <a:chExt cx="611926" cy="602448"/>
          </a:xfrm>
        </p:grpSpPr>
        <p:sp>
          <p:nvSpPr>
            <p:cNvPr id="722" name="Rectangle 72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3" name="Rectangle 72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4" name="Rectangle 72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5" name="Rectangle 72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6" name="Rectangle 72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27" name="Group 726"/>
          <p:cNvGrpSpPr/>
          <p:nvPr/>
        </p:nvGrpSpPr>
        <p:grpSpPr>
          <a:xfrm>
            <a:off x="1724096" y="6216696"/>
            <a:ext cx="611926" cy="602448"/>
            <a:chOff x="414156" y="2884961"/>
            <a:chExt cx="611926" cy="602448"/>
          </a:xfrm>
        </p:grpSpPr>
        <p:sp>
          <p:nvSpPr>
            <p:cNvPr id="728" name="Rectangle 72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9" name="Rectangle 72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0" name="Rectangle 72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1" name="Rectangle 73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2" name="Rectangle 73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33" name="Group 732"/>
          <p:cNvGrpSpPr/>
          <p:nvPr/>
        </p:nvGrpSpPr>
        <p:grpSpPr>
          <a:xfrm>
            <a:off x="2379066" y="6216696"/>
            <a:ext cx="611926" cy="602448"/>
            <a:chOff x="414156" y="2884961"/>
            <a:chExt cx="611926" cy="602448"/>
          </a:xfrm>
        </p:grpSpPr>
        <p:sp>
          <p:nvSpPr>
            <p:cNvPr id="734" name="Rectangle 73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5" name="Rectangle 73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6" name="Rectangle 73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7" name="Rectangle 73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8" name="Rectangle 73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39" name="Group 738"/>
          <p:cNvGrpSpPr/>
          <p:nvPr/>
        </p:nvGrpSpPr>
        <p:grpSpPr>
          <a:xfrm>
            <a:off x="3034036" y="6216696"/>
            <a:ext cx="611926" cy="602448"/>
            <a:chOff x="414156" y="2884961"/>
            <a:chExt cx="611926" cy="602448"/>
          </a:xfrm>
        </p:grpSpPr>
        <p:sp>
          <p:nvSpPr>
            <p:cNvPr id="740" name="Rectangle 73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1" name="Rectangle 74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2" name="Rectangle 74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3" name="Rectangle 74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4" name="Rectangle 74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45" name="Group 744"/>
          <p:cNvGrpSpPr/>
          <p:nvPr/>
        </p:nvGrpSpPr>
        <p:grpSpPr>
          <a:xfrm>
            <a:off x="3689006" y="6216696"/>
            <a:ext cx="611926" cy="602448"/>
            <a:chOff x="414156" y="2884961"/>
            <a:chExt cx="611926" cy="602448"/>
          </a:xfrm>
        </p:grpSpPr>
        <p:sp>
          <p:nvSpPr>
            <p:cNvPr id="746" name="Rectangle 74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7" name="Rectangle 74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8" name="Rectangle 74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9" name="Rectangle 74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0" name="Rectangle 74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1" name="Group 750"/>
          <p:cNvGrpSpPr/>
          <p:nvPr/>
        </p:nvGrpSpPr>
        <p:grpSpPr>
          <a:xfrm>
            <a:off x="4343976" y="6216696"/>
            <a:ext cx="611926" cy="602448"/>
            <a:chOff x="414156" y="2884961"/>
            <a:chExt cx="611926" cy="602448"/>
          </a:xfrm>
        </p:grpSpPr>
        <p:sp>
          <p:nvSpPr>
            <p:cNvPr id="752" name="Rectangle 75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3" name="Rectangle 75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4" name="Rectangle 75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5" name="Rectangle 75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6" name="Rectangle 75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57" name="Group 756"/>
          <p:cNvGrpSpPr/>
          <p:nvPr/>
        </p:nvGrpSpPr>
        <p:grpSpPr>
          <a:xfrm>
            <a:off x="4998946" y="6216696"/>
            <a:ext cx="611926" cy="602448"/>
            <a:chOff x="414156" y="2884961"/>
            <a:chExt cx="611926" cy="602448"/>
          </a:xfrm>
        </p:grpSpPr>
        <p:sp>
          <p:nvSpPr>
            <p:cNvPr id="758" name="Rectangle 75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9" name="Rectangle 75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0" name="Rectangle 75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1" name="Rectangle 76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2" name="Rectangle 76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3" name="Group 762"/>
          <p:cNvGrpSpPr/>
          <p:nvPr/>
        </p:nvGrpSpPr>
        <p:grpSpPr>
          <a:xfrm>
            <a:off x="5653916" y="6216696"/>
            <a:ext cx="611926" cy="602448"/>
            <a:chOff x="414156" y="2884961"/>
            <a:chExt cx="611926" cy="602448"/>
          </a:xfrm>
        </p:grpSpPr>
        <p:sp>
          <p:nvSpPr>
            <p:cNvPr id="764" name="Rectangle 763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5" name="Rectangle 764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6" name="Rectangle 765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7" name="Rectangle 766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8" name="Rectangle 767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69" name="Group 768"/>
          <p:cNvGrpSpPr/>
          <p:nvPr/>
        </p:nvGrpSpPr>
        <p:grpSpPr>
          <a:xfrm>
            <a:off x="6308886" y="6216696"/>
            <a:ext cx="611926" cy="602448"/>
            <a:chOff x="414156" y="2884961"/>
            <a:chExt cx="611926" cy="602448"/>
          </a:xfrm>
        </p:grpSpPr>
        <p:sp>
          <p:nvSpPr>
            <p:cNvPr id="770" name="Rectangle 769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1" name="Rectangle 770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2" name="Rectangle 771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3" name="Rectangle 772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4" name="Rectangle 773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75" name="Group 774"/>
          <p:cNvGrpSpPr/>
          <p:nvPr/>
        </p:nvGrpSpPr>
        <p:grpSpPr>
          <a:xfrm>
            <a:off x="6963856" y="6216696"/>
            <a:ext cx="611926" cy="602448"/>
            <a:chOff x="414156" y="2884961"/>
            <a:chExt cx="611926" cy="602448"/>
          </a:xfrm>
        </p:grpSpPr>
        <p:sp>
          <p:nvSpPr>
            <p:cNvPr id="776" name="Rectangle 775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7" name="Rectangle 776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8" name="Rectangle 777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9" name="Rectangle 778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0" name="Rectangle 779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1" name="Group 780"/>
          <p:cNvGrpSpPr/>
          <p:nvPr/>
        </p:nvGrpSpPr>
        <p:grpSpPr>
          <a:xfrm>
            <a:off x="7618826" y="6216696"/>
            <a:ext cx="611926" cy="602448"/>
            <a:chOff x="414156" y="2884961"/>
            <a:chExt cx="611926" cy="602448"/>
          </a:xfrm>
        </p:grpSpPr>
        <p:sp>
          <p:nvSpPr>
            <p:cNvPr id="782" name="Rectangle 781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3" name="Rectangle 782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4" name="Rectangle 783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5" name="Rectangle 784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6" name="Rectangle 785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87" name="Group 786"/>
          <p:cNvGrpSpPr/>
          <p:nvPr/>
        </p:nvGrpSpPr>
        <p:grpSpPr>
          <a:xfrm>
            <a:off x="8273796" y="6216696"/>
            <a:ext cx="611926" cy="602448"/>
            <a:chOff x="414156" y="2884961"/>
            <a:chExt cx="611926" cy="602448"/>
          </a:xfrm>
        </p:grpSpPr>
        <p:sp>
          <p:nvSpPr>
            <p:cNvPr id="788" name="Rectangle 787"/>
            <p:cNvSpPr/>
            <p:nvPr/>
          </p:nvSpPr>
          <p:spPr>
            <a:xfrm>
              <a:off x="414156" y="2884961"/>
              <a:ext cx="611926" cy="602448"/>
            </a:xfrm>
            <a:prstGeom prst="rect">
              <a:avLst/>
            </a:prstGeom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9" name="Rectangle 788"/>
            <p:cNvSpPr/>
            <p:nvPr/>
          </p:nvSpPr>
          <p:spPr>
            <a:xfrm>
              <a:off x="457200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0" name="Rectangle 789"/>
            <p:cNvSpPr/>
            <p:nvPr/>
          </p:nvSpPr>
          <p:spPr>
            <a:xfrm>
              <a:off x="763163" y="2910724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1" name="Rectangle 790"/>
            <p:cNvSpPr/>
            <p:nvPr/>
          </p:nvSpPr>
          <p:spPr>
            <a:xfrm>
              <a:off x="457200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2" name="Rectangle 791"/>
            <p:cNvSpPr/>
            <p:nvPr/>
          </p:nvSpPr>
          <p:spPr>
            <a:xfrm>
              <a:off x="763163" y="3211948"/>
              <a:ext cx="219875" cy="23732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93" name="Rectangle 792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8648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launch N procs,</a:t>
            </a:r>
            <a:br>
              <a:rPr lang="en-US" dirty="0" smtClean="0"/>
            </a:br>
            <a:r>
              <a:rPr lang="en-US" dirty="0" smtClean="0"/>
              <a:t>shrink down to 5 procs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Let all (N-5) processes die</a:t>
            </a:r>
          </a:p>
          <a:p>
            <a:pPr lvl="2"/>
            <a:r>
              <a:rPr lang="en-US" dirty="0" smtClean="0"/>
              <a:t>Which destroys </a:t>
            </a:r>
            <a:r>
              <a:rPr lang="en-US" dirty="0" err="1" smtClean="0"/>
              <a:t>mpi</a:t>
            </a:r>
            <a:r>
              <a:rPr lang="en-US" dirty="0" smtClean="0"/>
              <a:t>://WORLD (!)</a:t>
            </a:r>
          </a:p>
        </p:txBody>
      </p:sp>
      <p:sp>
        <p:nvSpPr>
          <p:cNvPr id="329" name="Rectangle 328"/>
          <p:cNvSpPr/>
          <p:nvPr/>
        </p:nvSpPr>
        <p:spPr>
          <a:xfrm>
            <a:off x="41415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/>
          <p:cNvSpPr/>
          <p:nvPr/>
        </p:nvSpPr>
        <p:spPr>
          <a:xfrm>
            <a:off x="106912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8" name="Rectangle 337"/>
          <p:cNvSpPr/>
          <p:nvPr/>
        </p:nvSpPr>
        <p:spPr>
          <a:xfrm>
            <a:off x="172409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4" name="Rectangle 343"/>
          <p:cNvSpPr/>
          <p:nvPr/>
        </p:nvSpPr>
        <p:spPr>
          <a:xfrm>
            <a:off x="237906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0" name="Rectangle 349"/>
          <p:cNvSpPr/>
          <p:nvPr/>
        </p:nvSpPr>
        <p:spPr>
          <a:xfrm>
            <a:off x="303403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6" name="Rectangle 355"/>
          <p:cNvSpPr/>
          <p:nvPr/>
        </p:nvSpPr>
        <p:spPr>
          <a:xfrm>
            <a:off x="368900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2" name="Rectangle 361"/>
          <p:cNvSpPr/>
          <p:nvPr/>
        </p:nvSpPr>
        <p:spPr>
          <a:xfrm>
            <a:off x="434397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8" name="Rectangle 367"/>
          <p:cNvSpPr/>
          <p:nvPr/>
        </p:nvSpPr>
        <p:spPr>
          <a:xfrm>
            <a:off x="499894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4" name="Rectangle 373"/>
          <p:cNvSpPr/>
          <p:nvPr/>
        </p:nvSpPr>
        <p:spPr>
          <a:xfrm>
            <a:off x="565391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0" name="Rectangle 379"/>
          <p:cNvSpPr/>
          <p:nvPr/>
        </p:nvSpPr>
        <p:spPr>
          <a:xfrm>
            <a:off x="630888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6" name="Rectangle 385"/>
          <p:cNvSpPr/>
          <p:nvPr/>
        </p:nvSpPr>
        <p:spPr>
          <a:xfrm>
            <a:off x="696385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2" name="Rectangle 391"/>
          <p:cNvSpPr/>
          <p:nvPr/>
        </p:nvSpPr>
        <p:spPr>
          <a:xfrm>
            <a:off x="761882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8" name="Rectangle 397"/>
          <p:cNvSpPr/>
          <p:nvPr/>
        </p:nvSpPr>
        <p:spPr>
          <a:xfrm>
            <a:off x="8273796" y="2884961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4" name="Rectangle 403"/>
          <p:cNvSpPr/>
          <p:nvPr/>
        </p:nvSpPr>
        <p:spPr>
          <a:xfrm>
            <a:off x="41415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" name="Rectangle 409"/>
          <p:cNvSpPr/>
          <p:nvPr/>
        </p:nvSpPr>
        <p:spPr>
          <a:xfrm>
            <a:off x="106912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6" name="Rectangle 415"/>
          <p:cNvSpPr/>
          <p:nvPr/>
        </p:nvSpPr>
        <p:spPr>
          <a:xfrm>
            <a:off x="172409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7" name="Rectangle 416"/>
          <p:cNvSpPr/>
          <p:nvPr/>
        </p:nvSpPr>
        <p:spPr>
          <a:xfrm>
            <a:off x="1767140" y="3577071"/>
            <a:ext cx="219875" cy="23732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2" name="Rectangle 421"/>
          <p:cNvSpPr/>
          <p:nvPr/>
        </p:nvSpPr>
        <p:spPr>
          <a:xfrm>
            <a:off x="237906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8" name="Rectangle 427"/>
          <p:cNvSpPr/>
          <p:nvPr/>
        </p:nvSpPr>
        <p:spPr>
          <a:xfrm>
            <a:off x="303403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4" name="Rectangle 433"/>
          <p:cNvSpPr/>
          <p:nvPr/>
        </p:nvSpPr>
        <p:spPr>
          <a:xfrm>
            <a:off x="368900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0" name="Rectangle 439"/>
          <p:cNvSpPr/>
          <p:nvPr/>
        </p:nvSpPr>
        <p:spPr>
          <a:xfrm>
            <a:off x="434397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6" name="Rectangle 445"/>
          <p:cNvSpPr/>
          <p:nvPr/>
        </p:nvSpPr>
        <p:spPr>
          <a:xfrm>
            <a:off x="499894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2" name="Rectangle 451"/>
          <p:cNvSpPr/>
          <p:nvPr/>
        </p:nvSpPr>
        <p:spPr>
          <a:xfrm>
            <a:off x="565391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8" name="Rectangle 457"/>
          <p:cNvSpPr/>
          <p:nvPr/>
        </p:nvSpPr>
        <p:spPr>
          <a:xfrm>
            <a:off x="630888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4" name="Rectangle 463"/>
          <p:cNvSpPr/>
          <p:nvPr/>
        </p:nvSpPr>
        <p:spPr>
          <a:xfrm>
            <a:off x="696385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0" name="Rectangle 469"/>
          <p:cNvSpPr/>
          <p:nvPr/>
        </p:nvSpPr>
        <p:spPr>
          <a:xfrm>
            <a:off x="761882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6" name="Rectangle 475"/>
          <p:cNvSpPr/>
          <p:nvPr/>
        </p:nvSpPr>
        <p:spPr>
          <a:xfrm>
            <a:off x="827379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2" name="Rectangle 481"/>
          <p:cNvSpPr/>
          <p:nvPr/>
        </p:nvSpPr>
        <p:spPr>
          <a:xfrm>
            <a:off x="41415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8" name="Rectangle 487"/>
          <p:cNvSpPr/>
          <p:nvPr/>
        </p:nvSpPr>
        <p:spPr>
          <a:xfrm>
            <a:off x="106912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4" name="Rectangle 493"/>
          <p:cNvSpPr/>
          <p:nvPr/>
        </p:nvSpPr>
        <p:spPr>
          <a:xfrm>
            <a:off x="172409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0" name="Rectangle 499"/>
          <p:cNvSpPr/>
          <p:nvPr/>
        </p:nvSpPr>
        <p:spPr>
          <a:xfrm>
            <a:off x="237906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6" name="Rectangle 505"/>
          <p:cNvSpPr/>
          <p:nvPr/>
        </p:nvSpPr>
        <p:spPr>
          <a:xfrm>
            <a:off x="303403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" name="Rectangle 511"/>
          <p:cNvSpPr/>
          <p:nvPr/>
        </p:nvSpPr>
        <p:spPr>
          <a:xfrm>
            <a:off x="368900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/>
          <p:cNvSpPr/>
          <p:nvPr/>
        </p:nvSpPr>
        <p:spPr>
          <a:xfrm>
            <a:off x="434397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Rectangle 520"/>
          <p:cNvSpPr/>
          <p:nvPr/>
        </p:nvSpPr>
        <p:spPr>
          <a:xfrm>
            <a:off x="4387020" y="4544642"/>
            <a:ext cx="219875" cy="23732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4" name="Rectangle 523"/>
          <p:cNvSpPr/>
          <p:nvPr/>
        </p:nvSpPr>
        <p:spPr>
          <a:xfrm>
            <a:off x="499894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0" name="Rectangle 529"/>
          <p:cNvSpPr/>
          <p:nvPr/>
        </p:nvSpPr>
        <p:spPr>
          <a:xfrm>
            <a:off x="565391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6" name="Rectangle 535"/>
          <p:cNvSpPr/>
          <p:nvPr/>
        </p:nvSpPr>
        <p:spPr>
          <a:xfrm>
            <a:off x="630888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2" name="Rectangle 541"/>
          <p:cNvSpPr/>
          <p:nvPr/>
        </p:nvSpPr>
        <p:spPr>
          <a:xfrm>
            <a:off x="696385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8" name="Rectangle 547"/>
          <p:cNvSpPr/>
          <p:nvPr/>
        </p:nvSpPr>
        <p:spPr>
          <a:xfrm>
            <a:off x="761882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4" name="Rectangle 553"/>
          <p:cNvSpPr/>
          <p:nvPr/>
        </p:nvSpPr>
        <p:spPr>
          <a:xfrm>
            <a:off x="827379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0" name="Rectangle 559"/>
          <p:cNvSpPr/>
          <p:nvPr/>
        </p:nvSpPr>
        <p:spPr>
          <a:xfrm>
            <a:off x="41415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6" name="Rectangle 565"/>
          <p:cNvSpPr/>
          <p:nvPr/>
        </p:nvSpPr>
        <p:spPr>
          <a:xfrm>
            <a:off x="106912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2" name="Rectangle 571"/>
          <p:cNvSpPr/>
          <p:nvPr/>
        </p:nvSpPr>
        <p:spPr>
          <a:xfrm>
            <a:off x="172409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8" name="Rectangle 577"/>
          <p:cNvSpPr/>
          <p:nvPr/>
        </p:nvSpPr>
        <p:spPr>
          <a:xfrm>
            <a:off x="237906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4" name="Rectangle 583"/>
          <p:cNvSpPr/>
          <p:nvPr/>
        </p:nvSpPr>
        <p:spPr>
          <a:xfrm>
            <a:off x="303403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0" name="Rectangle 589"/>
          <p:cNvSpPr/>
          <p:nvPr/>
        </p:nvSpPr>
        <p:spPr>
          <a:xfrm>
            <a:off x="368900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6" name="Rectangle 595"/>
          <p:cNvSpPr/>
          <p:nvPr/>
        </p:nvSpPr>
        <p:spPr>
          <a:xfrm>
            <a:off x="434397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2" name="Rectangle 601"/>
          <p:cNvSpPr/>
          <p:nvPr/>
        </p:nvSpPr>
        <p:spPr>
          <a:xfrm>
            <a:off x="499894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8" name="Rectangle 607"/>
          <p:cNvSpPr/>
          <p:nvPr/>
        </p:nvSpPr>
        <p:spPr>
          <a:xfrm>
            <a:off x="565391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4" name="Rectangle 613"/>
          <p:cNvSpPr/>
          <p:nvPr/>
        </p:nvSpPr>
        <p:spPr>
          <a:xfrm>
            <a:off x="630888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0" name="Rectangle 619"/>
          <p:cNvSpPr/>
          <p:nvPr/>
        </p:nvSpPr>
        <p:spPr>
          <a:xfrm>
            <a:off x="696385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2" name="Rectangle 621"/>
          <p:cNvSpPr/>
          <p:nvPr/>
        </p:nvSpPr>
        <p:spPr>
          <a:xfrm>
            <a:off x="7312863" y="4909765"/>
            <a:ext cx="219875" cy="23732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6" name="Rectangle 625"/>
          <p:cNvSpPr/>
          <p:nvPr/>
        </p:nvSpPr>
        <p:spPr>
          <a:xfrm>
            <a:off x="761882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2" name="Rectangle 631"/>
          <p:cNvSpPr/>
          <p:nvPr/>
        </p:nvSpPr>
        <p:spPr>
          <a:xfrm>
            <a:off x="827379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8" name="Rectangle 637"/>
          <p:cNvSpPr/>
          <p:nvPr/>
        </p:nvSpPr>
        <p:spPr>
          <a:xfrm>
            <a:off x="41415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4" name="Rectangle 643"/>
          <p:cNvSpPr/>
          <p:nvPr/>
        </p:nvSpPr>
        <p:spPr>
          <a:xfrm>
            <a:off x="106912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0" name="Rectangle 649"/>
          <p:cNvSpPr/>
          <p:nvPr/>
        </p:nvSpPr>
        <p:spPr>
          <a:xfrm>
            <a:off x="172409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6" name="Rectangle 655"/>
          <p:cNvSpPr/>
          <p:nvPr/>
        </p:nvSpPr>
        <p:spPr>
          <a:xfrm>
            <a:off x="237906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0" name="Rectangle 659"/>
          <p:cNvSpPr/>
          <p:nvPr/>
        </p:nvSpPr>
        <p:spPr>
          <a:xfrm>
            <a:off x="2728073" y="5877336"/>
            <a:ext cx="219875" cy="23732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2" name="Rectangle 661"/>
          <p:cNvSpPr/>
          <p:nvPr/>
        </p:nvSpPr>
        <p:spPr>
          <a:xfrm>
            <a:off x="303403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8" name="Rectangle 667"/>
          <p:cNvSpPr/>
          <p:nvPr/>
        </p:nvSpPr>
        <p:spPr>
          <a:xfrm>
            <a:off x="368900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4" name="Rectangle 673"/>
          <p:cNvSpPr/>
          <p:nvPr/>
        </p:nvSpPr>
        <p:spPr>
          <a:xfrm>
            <a:off x="434397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0" name="Rectangle 679"/>
          <p:cNvSpPr/>
          <p:nvPr/>
        </p:nvSpPr>
        <p:spPr>
          <a:xfrm>
            <a:off x="499894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6" name="Rectangle 685"/>
          <p:cNvSpPr/>
          <p:nvPr/>
        </p:nvSpPr>
        <p:spPr>
          <a:xfrm>
            <a:off x="565391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2" name="Rectangle 691"/>
          <p:cNvSpPr/>
          <p:nvPr/>
        </p:nvSpPr>
        <p:spPr>
          <a:xfrm>
            <a:off x="630888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8" name="Rectangle 697"/>
          <p:cNvSpPr/>
          <p:nvPr/>
        </p:nvSpPr>
        <p:spPr>
          <a:xfrm>
            <a:off x="696385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4" name="Rectangle 703"/>
          <p:cNvSpPr/>
          <p:nvPr/>
        </p:nvSpPr>
        <p:spPr>
          <a:xfrm>
            <a:off x="761882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0" name="Rectangle 709"/>
          <p:cNvSpPr/>
          <p:nvPr/>
        </p:nvSpPr>
        <p:spPr>
          <a:xfrm>
            <a:off x="827379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6" name="Rectangle 715"/>
          <p:cNvSpPr/>
          <p:nvPr/>
        </p:nvSpPr>
        <p:spPr>
          <a:xfrm>
            <a:off x="41415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2" name="Rectangle 721"/>
          <p:cNvSpPr/>
          <p:nvPr/>
        </p:nvSpPr>
        <p:spPr>
          <a:xfrm>
            <a:off x="106912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8" name="Rectangle 727"/>
          <p:cNvSpPr/>
          <p:nvPr/>
        </p:nvSpPr>
        <p:spPr>
          <a:xfrm>
            <a:off x="172409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4" name="Rectangle 733"/>
          <p:cNvSpPr/>
          <p:nvPr/>
        </p:nvSpPr>
        <p:spPr>
          <a:xfrm>
            <a:off x="237906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0" name="Rectangle 739"/>
          <p:cNvSpPr/>
          <p:nvPr/>
        </p:nvSpPr>
        <p:spPr>
          <a:xfrm>
            <a:off x="303403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6" name="Rectangle 745"/>
          <p:cNvSpPr/>
          <p:nvPr/>
        </p:nvSpPr>
        <p:spPr>
          <a:xfrm>
            <a:off x="368900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2" name="Rectangle 751"/>
          <p:cNvSpPr/>
          <p:nvPr/>
        </p:nvSpPr>
        <p:spPr>
          <a:xfrm>
            <a:off x="434397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8" name="Rectangle 757"/>
          <p:cNvSpPr/>
          <p:nvPr/>
        </p:nvSpPr>
        <p:spPr>
          <a:xfrm>
            <a:off x="499894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4" name="Rectangle 763"/>
          <p:cNvSpPr/>
          <p:nvPr/>
        </p:nvSpPr>
        <p:spPr>
          <a:xfrm>
            <a:off x="565391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7" name="Rectangle 766"/>
          <p:cNvSpPr/>
          <p:nvPr/>
        </p:nvSpPr>
        <p:spPr>
          <a:xfrm>
            <a:off x="5696960" y="6543683"/>
            <a:ext cx="219875" cy="23732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0" name="Rectangle 769"/>
          <p:cNvSpPr/>
          <p:nvPr/>
        </p:nvSpPr>
        <p:spPr>
          <a:xfrm>
            <a:off x="630888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6" name="Rectangle 775"/>
          <p:cNvSpPr/>
          <p:nvPr/>
        </p:nvSpPr>
        <p:spPr>
          <a:xfrm>
            <a:off x="696385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2" name="Rectangle 781"/>
          <p:cNvSpPr/>
          <p:nvPr/>
        </p:nvSpPr>
        <p:spPr>
          <a:xfrm>
            <a:off x="761882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8" name="Rectangle 787"/>
          <p:cNvSpPr/>
          <p:nvPr/>
        </p:nvSpPr>
        <p:spPr>
          <a:xfrm>
            <a:off x="827379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550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Example: launch N procs,</a:t>
            </a:r>
            <a:br>
              <a:rPr lang="en-US" dirty="0" smtClean="0"/>
            </a:br>
            <a:r>
              <a:rPr lang="en-US" dirty="0" smtClean="0"/>
              <a:t>shrink down to 5 procs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Run time system may free (M-P) nodes</a:t>
            </a:r>
          </a:p>
          <a:p>
            <a:pPr lvl="2"/>
            <a:r>
              <a:rPr lang="en-US" dirty="0" smtClean="0"/>
              <a:t>May need to keep node where </a:t>
            </a:r>
            <a:r>
              <a:rPr lang="en-US" dirty="0" err="1" smtClean="0"/>
              <a:t>mpiexec</a:t>
            </a:r>
            <a:r>
              <a:rPr lang="en-US" dirty="0" smtClean="0"/>
              <a:t> is running</a:t>
            </a:r>
            <a:r>
              <a:rPr lang="en-US" dirty="0"/>
              <a:t> </a:t>
            </a:r>
            <a:r>
              <a:rPr lang="en-US" dirty="0" smtClean="0"/>
              <a:t>(implementation detail)</a:t>
            </a:r>
          </a:p>
        </p:txBody>
      </p:sp>
      <p:sp>
        <p:nvSpPr>
          <p:cNvPr id="416" name="Rectangle 415"/>
          <p:cNvSpPr/>
          <p:nvPr/>
        </p:nvSpPr>
        <p:spPr>
          <a:xfrm>
            <a:off x="1724096" y="3551308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7" name="Rectangle 416"/>
          <p:cNvSpPr/>
          <p:nvPr/>
        </p:nvSpPr>
        <p:spPr>
          <a:xfrm>
            <a:off x="1767140" y="3577071"/>
            <a:ext cx="219875" cy="23732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8" name="Rectangle 517"/>
          <p:cNvSpPr/>
          <p:nvPr/>
        </p:nvSpPr>
        <p:spPr>
          <a:xfrm>
            <a:off x="4343976" y="4217655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1" name="Rectangle 520"/>
          <p:cNvSpPr/>
          <p:nvPr/>
        </p:nvSpPr>
        <p:spPr>
          <a:xfrm>
            <a:off x="4387020" y="4544642"/>
            <a:ext cx="219875" cy="23732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0" name="Rectangle 619"/>
          <p:cNvSpPr/>
          <p:nvPr/>
        </p:nvSpPr>
        <p:spPr>
          <a:xfrm>
            <a:off x="6963856" y="4884002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2" name="Rectangle 621"/>
          <p:cNvSpPr/>
          <p:nvPr/>
        </p:nvSpPr>
        <p:spPr>
          <a:xfrm>
            <a:off x="7312863" y="4909765"/>
            <a:ext cx="219875" cy="23732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6" name="Rectangle 655"/>
          <p:cNvSpPr/>
          <p:nvPr/>
        </p:nvSpPr>
        <p:spPr>
          <a:xfrm>
            <a:off x="2379066" y="5550349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0" name="Rectangle 659"/>
          <p:cNvSpPr/>
          <p:nvPr/>
        </p:nvSpPr>
        <p:spPr>
          <a:xfrm>
            <a:off x="2728073" y="5877336"/>
            <a:ext cx="219875" cy="23732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4" name="Rectangle 763"/>
          <p:cNvSpPr/>
          <p:nvPr/>
        </p:nvSpPr>
        <p:spPr>
          <a:xfrm>
            <a:off x="5653916" y="6216696"/>
            <a:ext cx="611926" cy="602448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7" name="Rectangle 766"/>
          <p:cNvSpPr/>
          <p:nvPr/>
        </p:nvSpPr>
        <p:spPr>
          <a:xfrm>
            <a:off x="5696960" y="6543683"/>
            <a:ext cx="219875" cy="237325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681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it this simple?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(N-5) procs call MPI_SESSION_FINALIZE / exit()</a:t>
            </a:r>
          </a:p>
          <a:p>
            <a:pPr lvl="1"/>
            <a:r>
              <a:rPr lang="en-US" dirty="0" smtClean="0"/>
              <a:t>Run time sees that (M-P) nodes are now empty and frees them</a:t>
            </a:r>
          </a:p>
          <a:p>
            <a:r>
              <a:rPr lang="en-US" dirty="0"/>
              <a:t>Remaining procs make </a:t>
            </a:r>
            <a:r>
              <a:rPr lang="en-US" dirty="0" err="1"/>
              <a:t>MPI_Group</a:t>
            </a:r>
            <a:r>
              <a:rPr lang="en-US" dirty="0"/>
              <a:t> </a:t>
            </a:r>
            <a:r>
              <a:rPr lang="en-US" dirty="0" smtClean="0"/>
              <a:t>/ </a:t>
            </a:r>
            <a:r>
              <a:rPr lang="en-US" dirty="0" err="1" smtClean="0"/>
              <a:t>MPI_Comm</a:t>
            </a:r>
            <a:endParaRPr lang="en-US" dirty="0"/>
          </a:p>
          <a:p>
            <a:pPr lvl="1"/>
            <a:r>
              <a:rPr lang="en-US" dirty="0" smtClean="0"/>
              <a:t>No need to create a user-defined set, right?</a:t>
            </a:r>
          </a:p>
        </p:txBody>
      </p:sp>
      <p:sp>
        <p:nvSpPr>
          <p:cNvPr id="5" name="Rectangle 4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5572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How do we get those things?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911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Run-time system might want to release nodes</a:t>
            </a:r>
            <a:endParaRPr lang="en-US" dirty="0"/>
          </a:p>
          <a:p>
            <a:r>
              <a:rPr lang="en-US" dirty="0" smtClean="0"/>
              <a:t>Some sets (e.g., </a:t>
            </a:r>
            <a:r>
              <a:rPr lang="en-US" dirty="0" err="1" smtClean="0"/>
              <a:t>mpi</a:t>
            </a:r>
            <a:r>
              <a:rPr lang="en-US" dirty="0" smtClean="0"/>
              <a:t>://WORLD) are now stale / invalid</a:t>
            </a:r>
          </a:p>
          <a:p>
            <a:pPr lvl="1"/>
            <a:r>
              <a:rPr lang="en-US" dirty="0" smtClean="0"/>
              <a:t>Similar to ULFM – sets may now have holes</a:t>
            </a:r>
          </a:p>
          <a:p>
            <a:pPr lvl="1"/>
            <a:r>
              <a:rPr lang="en-US" dirty="0" smtClean="0"/>
              <a:t>What if they try to be used – (soft) fail?</a:t>
            </a:r>
          </a:p>
        </p:txBody>
      </p:sp>
      <p:sp>
        <p:nvSpPr>
          <p:cNvPr id="5" name="Rectangle 4"/>
          <p:cNvSpPr/>
          <p:nvPr/>
        </p:nvSpPr>
        <p:spPr>
          <a:xfrm>
            <a:off x="4655762" y="4355615"/>
            <a:ext cx="4488238" cy="2502385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Is it in MPI’s prevue to say ”run-time: don’t release this node when this process exits”?</a:t>
            </a: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Related question: do we need a MPI_EXEC_REPLACE API to replace one MPI process with another (e.g., identify existing processes by </a:t>
            </a:r>
            <a:r>
              <a:rPr lang="en-US" dirty="0" err="1" smtClean="0">
                <a:solidFill>
                  <a:sysClr val="windowText" lastClr="000000"/>
                </a:solidFill>
              </a:rPr>
              <a:t>MPI_Group</a:t>
            </a:r>
            <a:r>
              <a:rPr lang="en-US" dirty="0" smtClean="0">
                <a:solidFill>
                  <a:sysClr val="windowText" lastClr="000000"/>
                </a:solidFill>
              </a:rPr>
              <a:t>) – perhaps when the original process(</a:t>
            </a:r>
            <a:r>
              <a:rPr lang="en-US" dirty="0" err="1" smtClean="0">
                <a:solidFill>
                  <a:sysClr val="windowText" lastClr="000000"/>
                </a:solidFill>
              </a:rPr>
              <a:t>es</a:t>
            </a:r>
            <a:r>
              <a:rPr lang="en-US" dirty="0" smtClean="0">
                <a:solidFill>
                  <a:sysClr val="windowText" lastClr="000000"/>
                </a:solidFill>
              </a:rPr>
              <a:t>) exit?</a:t>
            </a:r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737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if there’s more to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if resource manager requires explicit API call to free nodes?</a:t>
            </a:r>
          </a:p>
          <a:p>
            <a:pPr lvl="1"/>
            <a:r>
              <a:rPr lang="en-US" dirty="0" smtClean="0"/>
              <a:t>(in the special case of “release some-but-not-all nodes”)</a:t>
            </a:r>
          </a:p>
          <a:p>
            <a:pPr lvl="1"/>
            <a:r>
              <a:rPr lang="en-US" dirty="0" smtClean="0"/>
              <a:t>Is it the MPI run-time’s responsibility to:</a:t>
            </a:r>
          </a:p>
          <a:p>
            <a:pPr lvl="2"/>
            <a:r>
              <a:rPr lang="en-US" dirty="0"/>
              <a:t>K</a:t>
            </a:r>
            <a:r>
              <a:rPr lang="en-US" dirty="0" smtClean="0"/>
              <a:t>now when a node is “free” and can be returned to the resource manager</a:t>
            </a:r>
          </a:p>
          <a:p>
            <a:pPr lvl="2"/>
            <a:r>
              <a:rPr lang="en-US" dirty="0" smtClean="0"/>
              <a:t>Make the API call(s) to return nodes to the resource manager</a:t>
            </a:r>
          </a:p>
        </p:txBody>
      </p:sp>
      <p:sp>
        <p:nvSpPr>
          <p:cNvPr id="5" name="Rectangle 4"/>
          <p:cNvSpPr/>
          <p:nvPr/>
        </p:nvSpPr>
        <p:spPr>
          <a:xfrm>
            <a:off x="7122319" y="0"/>
            <a:ext cx="2021681" cy="964406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solidFill>
                  <a:sysClr val="windowText" lastClr="000000"/>
                </a:solidFill>
              </a:rPr>
              <a:t>New since </a:t>
            </a:r>
            <a:r>
              <a:rPr lang="en-US" dirty="0" smtClean="0">
                <a:solidFill>
                  <a:sysClr val="windowText" lastClr="000000"/>
                </a:solidFill>
              </a:rPr>
              <a:t>Chicago meeting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8931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9143999" cy="685800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2016-05-30 New slide – comments about MPI_EXEC three output URIs, but related to changing set membership</a:t>
            </a: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algn="ctr"/>
            <a:r>
              <a:rPr lang="en-US" dirty="0" smtClean="0">
                <a:solidFill>
                  <a:sysClr val="windowText" lastClr="000000"/>
                </a:solidFill>
              </a:rPr>
              <a:t>Dan comments</a:t>
            </a:r>
          </a:p>
          <a:p>
            <a:pPr algn="ctr"/>
            <a:endParaRPr lang="en-US" dirty="0" smtClean="0">
              <a:solidFill>
                <a:sysClr val="windowText" lastClr="000000"/>
              </a:solidFill>
            </a:endParaRPr>
          </a:p>
          <a:p>
            <a:pPr marL="285750" indent="-285750" algn="ctr">
              <a:buFontTx/>
              <a:buChar char="-"/>
            </a:pPr>
            <a:r>
              <a:rPr lang="en-US" dirty="0" smtClean="0">
                <a:solidFill>
                  <a:sysClr val="windowText" lastClr="000000"/>
                </a:solidFill>
              </a:rPr>
              <a:t>don’t like </a:t>
            </a:r>
            <a:r>
              <a:rPr lang="en-US" dirty="0" err="1" smtClean="0">
                <a:solidFill>
                  <a:sysClr val="windowText" lastClr="000000"/>
                </a:solidFill>
              </a:rPr>
              <a:t>mpi</a:t>
            </a:r>
            <a:r>
              <a:rPr lang="en-US" dirty="0" smtClean="0">
                <a:solidFill>
                  <a:sysClr val="windowText" lastClr="000000"/>
                </a:solidFill>
              </a:rPr>
              <a:t>://WORLD because it is static, and there are cases where the membership changes (e.g., shrink use cases)</a:t>
            </a:r>
          </a:p>
          <a:p>
            <a:pPr marL="285750" indent="-285750" algn="ctr">
              <a:buFontTx/>
              <a:buChar char="-"/>
            </a:pPr>
            <a:r>
              <a:rPr lang="en-US" dirty="0" smtClean="0">
                <a:solidFill>
                  <a:sysClr val="windowText" lastClr="000000"/>
                </a:solidFill>
              </a:rPr>
              <a:t>Doesn’t like </a:t>
            </a:r>
            <a:r>
              <a:rPr lang="en-US" dirty="0" err="1" smtClean="0">
                <a:solidFill>
                  <a:sysClr val="windowText" lastClr="000000"/>
                </a:solidFill>
              </a:rPr>
              <a:t>mpi</a:t>
            </a:r>
            <a:r>
              <a:rPr lang="en-US" dirty="0" smtClean="0">
                <a:solidFill>
                  <a:sysClr val="windowText" lastClr="000000"/>
                </a:solidFill>
              </a:rPr>
              <a:t>://WORLD because it’s a synonym for </a:t>
            </a:r>
            <a:r>
              <a:rPr lang="en-US" dirty="0" err="1" smtClean="0">
                <a:solidFill>
                  <a:sysClr val="windowText" lastClr="000000"/>
                </a:solidFill>
              </a:rPr>
              <a:t>mpi</a:t>
            </a:r>
            <a:r>
              <a:rPr lang="en-US" dirty="0" smtClean="0">
                <a:solidFill>
                  <a:sysClr val="windowText" lastClr="000000"/>
                </a:solidFill>
              </a:rPr>
              <a:t>://&lt;name&gt;/children</a:t>
            </a:r>
          </a:p>
          <a:p>
            <a:pPr marL="285750" indent="-285750" algn="ctr">
              <a:buFontTx/>
              <a:buChar char="-"/>
            </a:pPr>
            <a:r>
              <a:rPr lang="en-US" dirty="0" smtClean="0">
                <a:solidFill>
                  <a:sysClr val="windowText" lastClr="000000"/>
                </a:solidFill>
              </a:rPr>
              <a:t>Doesn’t like </a:t>
            </a:r>
            <a:r>
              <a:rPr lang="en-US" dirty="0" err="1" smtClean="0">
                <a:solidFill>
                  <a:sysClr val="windowText" lastClr="000000"/>
                </a:solidFill>
              </a:rPr>
              <a:t>mpi</a:t>
            </a:r>
            <a:r>
              <a:rPr lang="en-US" dirty="0" smtClean="0">
                <a:solidFill>
                  <a:sysClr val="windowText" lastClr="000000"/>
                </a:solidFill>
              </a:rPr>
              <a:t>://WORLD </a:t>
            </a:r>
            <a:r>
              <a:rPr lang="is-IS" dirty="0" smtClean="0">
                <a:solidFill>
                  <a:sysClr val="windowText" lastClr="000000"/>
                </a:solidFill>
              </a:rPr>
              <a:t>…for some other reason, too. </a:t>
            </a:r>
            <a:r>
              <a:rPr lang="is-IS" dirty="0" smtClean="0">
                <a:solidFill>
                  <a:sysClr val="windowText" lastClr="000000"/>
                </a:solidFill>
                <a:sym typeface="Wingdings"/>
              </a:rPr>
              <a:t> </a:t>
            </a:r>
          </a:p>
          <a:p>
            <a:pPr marL="285750" indent="-285750" algn="ctr">
              <a:buFontTx/>
              <a:buChar char="-"/>
            </a:pPr>
            <a:r>
              <a:rPr lang="is-IS" dirty="0" smtClean="0">
                <a:solidFill>
                  <a:sysClr val="windowText" lastClr="000000"/>
                </a:solidFill>
                <a:sym typeface="Wingdings"/>
              </a:rPr>
              <a:t>In terms of MPI_EXEC, why give the children mpi://&lt;name&gt;/children, why isn’t mpi://WORLD sufficient?</a:t>
            </a:r>
          </a:p>
          <a:p>
            <a:pPr marL="285750" indent="-285750" algn="ctr">
              <a:buFontTx/>
              <a:buChar char="-"/>
            </a:pPr>
            <a:endParaRPr lang="is-IS" dirty="0">
              <a:solidFill>
                <a:sysClr val="windowText" lastClr="000000"/>
              </a:solidFill>
              <a:sym typeface="Wingdings"/>
            </a:endParaRPr>
          </a:p>
          <a:p>
            <a:pPr algn="ctr"/>
            <a:r>
              <a:rPr lang="is-IS" dirty="0" smtClean="0">
                <a:solidFill>
                  <a:sysClr val="windowText" lastClr="000000"/>
                </a:solidFill>
                <a:sym typeface="Wingdings"/>
              </a:rPr>
              <a:t>Jeff comments</a:t>
            </a:r>
          </a:p>
          <a:p>
            <a:pPr algn="ctr"/>
            <a:endParaRPr lang="is-IS" dirty="0" smtClean="0">
              <a:solidFill>
                <a:sysClr val="windowText" lastClr="000000"/>
              </a:solidFill>
              <a:sym typeface="Wingdings"/>
            </a:endParaRPr>
          </a:p>
          <a:p>
            <a:pPr marL="285750" indent="-285750" algn="ctr">
              <a:buFontTx/>
              <a:buChar char="-"/>
            </a:pPr>
            <a:r>
              <a:rPr lang="en-US" dirty="0" smtClean="0">
                <a:solidFill>
                  <a:sysClr val="windowText" lastClr="000000"/>
                </a:solidFill>
              </a:rPr>
              <a:t>It’s useful to have the 3 forms of URI that are common between the parents and children – good for application developers for debugging purposes.</a:t>
            </a:r>
          </a:p>
          <a:p>
            <a:pPr marL="285750" indent="-285750" algn="ctr">
              <a:buFontTx/>
              <a:buChar char="-"/>
            </a:pPr>
            <a:r>
              <a:rPr lang="en-US" dirty="0" smtClean="0">
                <a:solidFill>
                  <a:sysClr val="windowText" lastClr="000000"/>
                </a:solidFill>
              </a:rPr>
              <a:t>Who cares if we have an alias to </a:t>
            </a:r>
            <a:r>
              <a:rPr lang="en-US" dirty="0" err="1" smtClean="0">
                <a:solidFill>
                  <a:sysClr val="windowText" lastClr="000000"/>
                </a:solidFill>
              </a:rPr>
              <a:t>mpi</a:t>
            </a:r>
            <a:r>
              <a:rPr lang="en-US" dirty="0" smtClean="0">
                <a:solidFill>
                  <a:sysClr val="windowText" lastClr="000000"/>
                </a:solidFill>
              </a:rPr>
              <a:t>://WORLD?</a:t>
            </a:r>
          </a:p>
          <a:p>
            <a:pPr marL="285750" indent="-285750" algn="ctr">
              <a:buFontTx/>
              <a:buChar char="-"/>
            </a:pPr>
            <a:r>
              <a:rPr lang="en-US" dirty="0" smtClean="0">
                <a:solidFill>
                  <a:sysClr val="windowText" lastClr="000000"/>
                </a:solidFill>
              </a:rPr>
              <a:t>We do need to figure out what it means if run time sets change membership over time (i.e., add *OR* remove members).  Sets are for establishing communications with processes you haven’t yet communicated with.  What if some processes in </a:t>
            </a:r>
            <a:r>
              <a:rPr lang="en-US" dirty="0" err="1" smtClean="0">
                <a:solidFill>
                  <a:sysClr val="windowText" lastClr="000000"/>
                </a:solidFill>
              </a:rPr>
              <a:t>mpi</a:t>
            </a:r>
            <a:r>
              <a:rPr lang="en-US" dirty="0" smtClean="0">
                <a:solidFill>
                  <a:sysClr val="windowText" lastClr="000000"/>
                </a:solidFill>
              </a:rPr>
              <a:t>://WORLD (or </a:t>
            </a:r>
            <a:r>
              <a:rPr lang="en-US" dirty="0" err="1" smtClean="0">
                <a:solidFill>
                  <a:sysClr val="windowText" lastClr="000000"/>
                </a:solidFill>
              </a:rPr>
              <a:t>mpi</a:t>
            </a:r>
            <a:r>
              <a:rPr lang="en-US" dirty="0" smtClean="0">
                <a:solidFill>
                  <a:sysClr val="windowText" lastClr="000000"/>
                </a:solidFill>
              </a:rPr>
              <a:t>://rack/13 or </a:t>
            </a:r>
            <a:r>
              <a:rPr lang="is-IS" smtClean="0">
                <a:solidFill>
                  <a:sysClr val="windowText" lastClr="000000"/>
                </a:solidFill>
              </a:rPr>
              <a:t>…) die due to shrinking – are you able to establish groups/communication with any process that a) you haven’t yet established groups/communication, and b) *didn’t* die yet?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996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Session simple startup</a:t>
            </a:r>
            <a:br>
              <a:rPr lang="en-US" dirty="0"/>
            </a:br>
            <a:r>
              <a:rPr lang="en-US" dirty="0"/>
              <a:t>(i.e., what 99% of the world will use)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50644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For those who just want a simple startup</a:t>
            </a:r>
          </a:p>
          <a:p>
            <a:pPr lvl="1"/>
            <a:r>
              <a:rPr lang="en-US" dirty="0" smtClean="0"/>
              <a:t>They basically just want an MPI_COMM_WORLD-like communicator</a:t>
            </a:r>
          </a:p>
          <a:p>
            <a:r>
              <a:rPr lang="en-US" dirty="0" err="1" smtClean="0"/>
              <a:t>MPI_Session_init_comm</a:t>
            </a:r>
            <a:r>
              <a:rPr lang="en-US" dirty="0" smtClean="0"/>
              <a:t>(</a:t>
            </a:r>
            <a:endParaRPr lang="en-US" dirty="0" smtClean="0">
              <a:solidFill>
                <a:srgbClr val="000000"/>
              </a:solidFill>
            </a:endParaRP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IN </a:t>
            </a:r>
            <a:r>
              <a:rPr lang="en-US" dirty="0" err="1" smtClean="0">
                <a:solidFill>
                  <a:srgbClr val="000000"/>
                </a:solidFill>
              </a:rPr>
              <a:t>const</a:t>
            </a:r>
            <a:r>
              <a:rPr lang="en-US" dirty="0" smtClean="0">
                <a:solidFill>
                  <a:srgbClr val="000000"/>
                </a:solidFill>
              </a:rPr>
              <a:t> char *</a:t>
            </a:r>
            <a:r>
              <a:rPr lang="en-US" dirty="0" err="1" smtClean="0">
                <a:solidFill>
                  <a:srgbClr val="000000"/>
                </a:solidFill>
              </a:rPr>
              <a:t>set_name</a:t>
            </a:r>
            <a:r>
              <a:rPr lang="en-US" dirty="0" smtClean="0">
                <a:solidFill>
                  <a:srgbClr val="000000"/>
                </a:solidFill>
              </a:rPr>
              <a:t>, </a:t>
            </a:r>
            <a:r>
              <a:rPr lang="en-US" dirty="0" smtClean="0">
                <a:solidFill>
                  <a:srgbClr val="FF0000"/>
                </a:solidFill>
              </a:rPr>
              <a:t>// e.g., “</a:t>
            </a:r>
            <a:r>
              <a:rPr lang="en-US" dirty="0" err="1" smtClean="0">
                <a:solidFill>
                  <a:srgbClr val="FF0000"/>
                </a:solidFill>
              </a:rPr>
              <a:t>mpi</a:t>
            </a:r>
            <a:r>
              <a:rPr lang="en-US" dirty="0" smtClean="0">
                <a:solidFill>
                  <a:srgbClr val="FF0000"/>
                </a:solidFill>
              </a:rPr>
              <a:t>://WORLD”</a:t>
            </a:r>
            <a:endParaRPr lang="en-US" dirty="0">
              <a:solidFill>
                <a:srgbClr val="FF0000"/>
              </a:solidFill>
            </a:endParaRPr>
          </a:p>
          <a:p>
            <a:pPr lvl="1"/>
            <a:r>
              <a:rPr lang="en-US" dirty="0" smtClean="0"/>
              <a:t>IN </a:t>
            </a:r>
            <a:r>
              <a:rPr lang="en-US" dirty="0" err="1" smtClean="0"/>
              <a:t>const</a:t>
            </a:r>
            <a:r>
              <a:rPr lang="en-US" dirty="0" smtClean="0"/>
              <a:t> char *tag, </a:t>
            </a:r>
            <a:r>
              <a:rPr lang="en-US" dirty="0" smtClean="0">
                <a:solidFill>
                  <a:srgbClr val="FF0000"/>
                </a:solidFill>
              </a:rPr>
              <a:t>// for matching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MPI_Session</a:t>
            </a:r>
            <a:r>
              <a:rPr lang="en-US" dirty="0" smtClean="0"/>
              <a:t> *session,</a:t>
            </a:r>
          </a:p>
          <a:p>
            <a:pPr lvl="1"/>
            <a:r>
              <a:rPr lang="en-US" dirty="0" smtClean="0"/>
              <a:t>OUT </a:t>
            </a:r>
            <a:r>
              <a:rPr lang="en-US" dirty="0" err="1" smtClean="0"/>
              <a:t>MPI_Comm</a:t>
            </a:r>
            <a:r>
              <a:rPr lang="en-US" dirty="0" smtClean="0"/>
              <a:t> *</a:t>
            </a:r>
            <a:r>
              <a:rPr lang="en-US" dirty="0" err="1" smtClean="0"/>
              <a:t>comm</a:t>
            </a:r>
            <a:r>
              <a:rPr lang="en-US" dirty="0" smtClean="0"/>
              <a:t>) </a:t>
            </a:r>
            <a:r>
              <a:rPr lang="en-US" dirty="0" smtClean="0">
                <a:solidFill>
                  <a:srgbClr val="FF0000"/>
                </a:solidFill>
              </a:rPr>
              <a:t>// </a:t>
            </a:r>
            <a:r>
              <a:rPr lang="en-US" dirty="0" err="1" smtClean="0">
                <a:solidFill>
                  <a:srgbClr val="FF0000"/>
                </a:solidFill>
              </a:rPr>
              <a:t>intracommunicator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Collective across the </a:t>
            </a:r>
            <a:r>
              <a:rPr lang="en-US" dirty="0" err="1" smtClean="0"/>
              <a:t>set_name</a:t>
            </a:r>
            <a:endParaRPr lang="en-US" dirty="0" smtClean="0"/>
          </a:p>
          <a:p>
            <a:pPr lvl="1"/>
            <a:r>
              <a:rPr lang="en-US" dirty="0"/>
              <a:t>E</a:t>
            </a:r>
            <a:r>
              <a:rPr lang="en-US" dirty="0" smtClean="0"/>
              <a:t>ach call returns a distinct, unique communicator (i.e., CID), even if the same (</a:t>
            </a:r>
            <a:r>
              <a:rPr lang="en-US" dirty="0" err="1" smtClean="0"/>
              <a:t>set_name+tag</a:t>
            </a:r>
            <a:r>
              <a:rPr lang="en-US" dirty="0" smtClean="0"/>
              <a:t>) is used in multiple calls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7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Session simple startup</a:t>
            </a:r>
            <a:br>
              <a:rPr lang="en-US" dirty="0" smtClean="0"/>
            </a:br>
            <a:r>
              <a:rPr lang="en-US" dirty="0" smtClean="0"/>
              <a:t>(i.e., what 99% of the world will use)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Can be as simple as:</a:t>
            </a:r>
          </a:p>
          <a:p>
            <a:pPr lvl="1"/>
            <a:r>
              <a:rPr lang="en-US" dirty="0" err="1" smtClean="0"/>
              <a:t>MPI_Session_init_comm</a:t>
            </a:r>
            <a:r>
              <a:rPr lang="en-US" dirty="0" smtClean="0"/>
              <a:t>(“</a:t>
            </a:r>
            <a:r>
              <a:rPr lang="en-US" dirty="0" err="1" smtClean="0"/>
              <a:t>mpi</a:t>
            </a:r>
            <a:r>
              <a:rPr lang="en-US" dirty="0" smtClean="0"/>
              <a:t>://WORLD”, “me”, &amp;session, &amp;</a:t>
            </a:r>
            <a:r>
              <a:rPr lang="en-US" dirty="0" err="1" smtClean="0"/>
              <a:t>comm_world</a:t>
            </a:r>
            <a:r>
              <a:rPr lang="en-US" dirty="0" smtClean="0"/>
              <a:t>); </a:t>
            </a:r>
          </a:p>
          <a:p>
            <a:r>
              <a:rPr lang="en-US" dirty="0" smtClean="0"/>
              <a:t>Still have to call MPI_SESSION_FINALIZE with the session handle</a:t>
            </a:r>
          </a:p>
          <a:p>
            <a:pPr lvl="1"/>
            <a:r>
              <a:rPr lang="en-US" dirty="0" smtClean="0"/>
              <a:t>Can also set session finalize hooks</a:t>
            </a:r>
          </a:p>
          <a:p>
            <a:pPr marL="342900" lvl="1" indent="-342900">
              <a:buFont typeface="Arial"/>
              <a:buChar char="•"/>
            </a:pPr>
            <a:endParaRPr lang="en-US" dirty="0" smtClean="0"/>
          </a:p>
          <a:p>
            <a:pPr marL="342900" lvl="1" indent="-342900">
              <a:buFont typeface="Arial"/>
              <a:buChar char="•"/>
            </a:pPr>
            <a:r>
              <a:rPr lang="en-US" dirty="0" smtClean="0"/>
              <a:t>If </a:t>
            </a:r>
            <a:r>
              <a:rPr lang="en-US" dirty="0"/>
              <a:t>you want more complex behavior (e.g., info, </a:t>
            </a:r>
            <a:r>
              <a:rPr lang="en-US" dirty="0" err="1"/>
              <a:t>errhandler</a:t>
            </a:r>
            <a:r>
              <a:rPr lang="en-US" dirty="0"/>
              <a:t>), use the full MPI_SESSION_INIT/etc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869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(for the main part of the proposal)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319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Items that still need more discussion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16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Issues that still need more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Dynamic runtime sets</a:t>
            </a:r>
          </a:p>
          <a:p>
            <a:pPr lvl="1"/>
            <a:r>
              <a:rPr lang="en-US" dirty="0" smtClean="0"/>
              <a:t>Temporal</a:t>
            </a:r>
          </a:p>
          <a:p>
            <a:pPr lvl="1"/>
            <a:r>
              <a:rPr lang="en-US" dirty="0" smtClean="0"/>
              <a:t>Membership</a:t>
            </a:r>
          </a:p>
          <a:p>
            <a:r>
              <a:rPr lang="en-US" dirty="0" smtClean="0"/>
              <a:t>Covered in other proposals:</a:t>
            </a:r>
          </a:p>
          <a:p>
            <a:pPr lvl="1"/>
            <a:r>
              <a:rPr lang="en-US" dirty="0" smtClean="0"/>
              <a:t>Thread concurrent vs. non-concurrent</a:t>
            </a:r>
          </a:p>
          <a:p>
            <a:pPr lvl="1"/>
            <a:r>
              <a:rPr lang="en-US" dirty="0" smtClean="0"/>
              <a:t>Generic error handlers</a:t>
            </a:r>
          </a:p>
        </p:txBody>
      </p:sp>
    </p:spTree>
    <p:extLst>
      <p:ext uri="{BB962C8B-B14F-4D97-AF65-F5344CB8AC3E}">
        <p14:creationId xmlns:p14="http://schemas.microsoft.com/office/powerpoint/2010/main" val="1432592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Issues that still need more 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How do tools hook into MPI initialization and finalization?</a:t>
            </a:r>
          </a:p>
          <a:p>
            <a:r>
              <a:rPr lang="en-US" dirty="0" smtClean="0"/>
              <a:t>What are the consequences of per-session thread level?</a:t>
            </a:r>
          </a:p>
          <a:p>
            <a:pPr lvl="1"/>
            <a:r>
              <a:rPr lang="en-US" dirty="0" smtClean="0"/>
              <a:t>Do we need more always-thread-safe functions (a la MPI-3.1 MPI_INITIALIZED and friends)?</a:t>
            </a:r>
          </a:p>
          <a:p>
            <a:pPr lvl="2"/>
            <a:r>
              <a:rPr lang="en-US" dirty="0" smtClean="0"/>
              <a:t>E.g., do MPI_INFO_* functions need to always be THREAD_MULTIPLE-safe? (i.e., functions not tied to </a:t>
            </a:r>
            <a:r>
              <a:rPr lang="en-US" smtClean="0"/>
              <a:t>a session)</a:t>
            </a:r>
            <a:endParaRPr lang="en-US" dirty="0" smtClean="0"/>
          </a:p>
          <a:p>
            <a:pPr lvl="1"/>
            <a:r>
              <a:rPr lang="is-IS" dirty="0" smtClean="0"/>
              <a:t>…?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971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Session queries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Query </a:t>
            </a:r>
            <a:r>
              <a:rPr lang="en-US" dirty="0" smtClean="0"/>
              <a:t>whether handles are in the same session</a:t>
            </a:r>
            <a:endParaRPr lang="en-US" dirty="0"/>
          </a:p>
          <a:p>
            <a:pPr lvl="1"/>
            <a:r>
              <a:rPr lang="en-US" dirty="0" err="1"/>
              <a:t>MPI_Session_query</a:t>
            </a:r>
            <a:r>
              <a:rPr lang="en-US" dirty="0"/>
              <a:t>(handle1, handle1_type, handle2, handle2_type, </a:t>
            </a:r>
            <a:r>
              <a:rPr lang="en-US" dirty="0" smtClean="0"/>
              <a:t>bool *</a:t>
            </a:r>
            <a:r>
              <a:rPr lang="en-US" dirty="0" err="1" smtClean="0"/>
              <a:t>are_they_in_the_same_session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Not 100% sure we need this</a:t>
            </a:r>
            <a:r>
              <a:rPr lang="is-IS" dirty="0" smtClean="0"/>
              <a:t>…?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8012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24266</TotalTime>
  <Words>5233</Words>
  <Application>Microsoft Macintosh PowerPoint</Application>
  <PresentationFormat>On-screen Show (4:3)</PresentationFormat>
  <Paragraphs>1074</Paragraphs>
  <Slides>99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99</vt:i4>
      </vt:variant>
    </vt:vector>
  </HeadingPairs>
  <TitlesOfParts>
    <vt:vector size="107" baseType="lpstr">
      <vt:lpstr>Calibri</vt:lpstr>
      <vt:lpstr>Chalkboard</vt:lpstr>
      <vt:lpstr>Courier</vt:lpstr>
      <vt:lpstr>Gill Sans</vt:lpstr>
      <vt:lpstr>Noteworthy Light</vt:lpstr>
      <vt:lpstr>Wingdings</vt:lpstr>
      <vt:lpstr>Arial</vt:lpstr>
      <vt:lpstr>Office Theme</vt:lpstr>
      <vt:lpstr>How to make MPI Awesome: MPI Sessions</vt:lpstr>
      <vt:lpstr>Still TBD</vt:lpstr>
      <vt:lpstr>What we want</vt:lpstr>
      <vt:lpstr>Before MPI-3.1, this could be erroneous</vt:lpstr>
      <vt:lpstr>The MPI-3.1 solution</vt:lpstr>
      <vt:lpstr>MPI-3.1 MPI_INIT / FINALIZE limitations</vt:lpstr>
      <vt:lpstr>(More of) What we want</vt:lpstr>
      <vt:lpstr>All these things overlap</vt:lpstr>
      <vt:lpstr>How do we get those things?</vt:lpstr>
      <vt:lpstr>PowerPoint Presentation</vt:lpstr>
      <vt:lpstr>New concept: “session”</vt:lpstr>
      <vt:lpstr>MPI Session</vt:lpstr>
      <vt:lpstr>MPI Session</vt:lpstr>
      <vt:lpstr>Initialize / finalize a session</vt:lpstr>
      <vt:lpstr>Session init params</vt:lpstr>
      <vt:lpstr>MPI Session</vt:lpstr>
      <vt:lpstr>Great. I have a session. Now what?</vt:lpstr>
      <vt:lpstr>Fair warning</vt:lpstr>
      <vt:lpstr>Overview</vt:lpstr>
      <vt:lpstr>Runtime concepts</vt:lpstr>
      <vt:lpstr>Static sets of processes</vt:lpstr>
      <vt:lpstr>Static sets of processes</vt:lpstr>
      <vt:lpstr>Examples of sets</vt:lpstr>
      <vt:lpstr>Examples of sets</vt:lpstr>
      <vt:lpstr>Examples of sets</vt:lpstr>
      <vt:lpstr>Examples of sets</vt:lpstr>
      <vt:lpstr>Examples of sets</vt:lpstr>
      <vt:lpstr>Examples of sets</vt:lpstr>
      <vt:lpstr>Querying the run-time</vt:lpstr>
      <vt:lpstr>Open questions</vt:lpstr>
      <vt:lpstr>Values in sets</vt:lpstr>
      <vt:lpstr>Querying the run-time</vt:lpstr>
      <vt:lpstr>Example</vt:lpstr>
      <vt:lpstr>Ummmm… great. What’s the point of that?</vt:lpstr>
      <vt:lpstr>Make MPI_Groups!</vt:lpstr>
      <vt:lpstr>Example</vt:lpstr>
      <vt:lpstr>Make a communicator from that group</vt:lpstr>
      <vt:lpstr>String tag is used to match concurrent creations by different entities</vt:lpstr>
      <vt:lpstr>Make any kind of communicator</vt:lpstr>
      <vt:lpstr>Make any kind of communicator</vt:lpstr>
      <vt:lpstr>Make any kind of communicator</vt:lpstr>
      <vt:lpstr>Make RMA window</vt:lpstr>
      <vt:lpstr>Make File</vt:lpstr>
      <vt:lpstr>Run-time static sets across different sessions in the same process</vt:lpstr>
      <vt:lpstr>Run-time static sets across different sessions in the same process</vt:lpstr>
      <vt:lpstr>Session isolation in a process</vt:lpstr>
      <vt:lpstr>Example: Mixing requests from different sessions: disallowed</vt:lpstr>
      <vt:lpstr>MPI_Session_finalize</vt:lpstr>
      <vt:lpstr>Well, that all sounds great.  …but who calls MPI_INIT?  And what session does MPI_COMM_WORLD / MPI_COMM_SELF belong to?</vt:lpstr>
      <vt:lpstr>New concept: no longer require MPI_INIT / MPI_FINALIZE</vt:lpstr>
      <vt:lpstr>New concept: no longer require MPI_INIT / MPI_FINALIZE</vt:lpstr>
      <vt:lpstr>Split MPI APIs into two sets</vt:lpstr>
      <vt:lpstr>Split MPI APIs into two sets</vt:lpstr>
      <vt:lpstr>Split MPI APIs into two sets</vt:lpstr>
      <vt:lpstr>Split MPI APIs into two sets</vt:lpstr>
      <vt:lpstr>Example</vt:lpstr>
      <vt:lpstr>Example</vt:lpstr>
      <vt:lpstr>Example</vt:lpstr>
      <vt:lpstr>Example</vt:lpstr>
      <vt:lpstr>The overall theme</vt:lpstr>
      <vt:lpstr>Wait a minute – What about MPI_COMM_WORLD?</vt:lpstr>
      <vt:lpstr>Wait a minute – What about MPI_COMM_WORLD?</vt:lpstr>
      <vt:lpstr>INIT and FINALIZE</vt:lpstr>
      <vt:lpstr>INIT and FINALIZE</vt:lpstr>
      <vt:lpstr>Backwards compatibility: INITIALIZED and FINALIZED behavior</vt:lpstr>
      <vt:lpstr>Corner cases that don’t fit well into sessions</vt:lpstr>
      <vt:lpstr>Big Issues</vt:lpstr>
      <vt:lpstr>MPI 3-1: Attribute destruction on COMM_SELF</vt:lpstr>
      <vt:lpstr>Session-based finalization hook</vt:lpstr>
      <vt:lpstr>Session-based finalization hook</vt:lpstr>
      <vt:lpstr>Session-based finalization hook</vt:lpstr>
      <vt:lpstr>De-registration of session finalization hook</vt:lpstr>
      <vt:lpstr>Session finalization / MPI_FINALIZE</vt:lpstr>
      <vt:lpstr>Replacing attributes on COMM_WORLD</vt:lpstr>
      <vt:lpstr>MPI_COMM_SPAWN</vt:lpstr>
      <vt:lpstr>Launch new processes</vt:lpstr>
      <vt:lpstr>Launch new processes</vt:lpstr>
      <vt:lpstr>Launch new processes</vt:lpstr>
      <vt:lpstr>Launch new processes</vt:lpstr>
      <vt:lpstr>Launch new processes</vt:lpstr>
      <vt:lpstr>What about MPI_COMM_SPAWN[_MULTIPLE]?</vt:lpstr>
      <vt:lpstr>What about MPI_COMM_GET_PARENT?</vt:lpstr>
      <vt:lpstr>That’s great for growing MPI jobs What about shrinking?</vt:lpstr>
      <vt:lpstr>Example: launch N procs, shrink down to 5 procs</vt:lpstr>
      <vt:lpstr>Example: launch N procs, shrink down to 5 procs</vt:lpstr>
      <vt:lpstr>Example: launch N procs, shrink down to 5 procs</vt:lpstr>
      <vt:lpstr>Example: launch N procs, shrink down to 5 procs</vt:lpstr>
      <vt:lpstr>Example: launch N procs, shrink down to 5 procs</vt:lpstr>
      <vt:lpstr>Is it this simple?</vt:lpstr>
      <vt:lpstr>Implications</vt:lpstr>
      <vt:lpstr>What if there’s more to it?</vt:lpstr>
      <vt:lpstr>PowerPoint Presentation</vt:lpstr>
      <vt:lpstr>Session simple startup (i.e., what 99% of the world will use)</vt:lpstr>
      <vt:lpstr>Session simple startup (i.e., what 99% of the world will use)</vt:lpstr>
      <vt:lpstr>FIN</vt:lpstr>
      <vt:lpstr>Items that still need more discussion</vt:lpstr>
      <vt:lpstr>Issues that still need more discussion</vt:lpstr>
      <vt:lpstr>Issues that still need more discussion</vt:lpstr>
      <vt:lpstr>Session queries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MPI Sessions proposal</dc:title>
  <dc:creator>Jeff Squyres</dc:creator>
  <cp:lastModifiedBy>Jeff Squyres</cp:lastModifiedBy>
  <cp:revision>789</cp:revision>
  <dcterms:created xsi:type="dcterms:W3CDTF">2015-10-14T17:46:12Z</dcterms:created>
  <dcterms:modified xsi:type="dcterms:W3CDTF">2016-06-08T02:36:45Z</dcterms:modified>
</cp:coreProperties>
</file>

<file path=docProps/thumbnail.jpeg>
</file>